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1" r:id="rId6"/>
    <p:sldId id="262" r:id="rId7"/>
    <p:sldId id="260" r:id="rId8"/>
    <p:sldId id="264" r:id="rId9"/>
    <p:sldId id="265" r:id="rId10"/>
    <p:sldId id="266" r:id="rId11"/>
    <p:sldId id="267" r:id="rId12"/>
    <p:sldId id="263" r:id="rId13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8" d="100"/>
          <a:sy n="68" d="100"/>
        </p:scale>
        <p:origin x="-1446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F7DD44-A7DF-4E8A-B11D-25500CD54E35}" type="datetimeFigureOut">
              <a:rPr lang="es-CL" smtClean="0"/>
              <a:t>13-10-2013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BF2C5D-2217-49C0-85F4-69EDBD9018A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301489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BF2C5D-2217-49C0-85F4-69EDBD9018AF}" type="slidenum">
              <a:rPr lang="es-CL" smtClean="0"/>
              <a:t>11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671225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37FFF-06FB-4E63-AEA5-A0CF5F9FFD04}" type="datetimeFigureOut">
              <a:rPr lang="es-CL" smtClean="0"/>
              <a:t>13-10-2013</a:t>
            </a:fld>
            <a:endParaRPr lang="es-CL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BD7B5-6F0B-453C-AC6D-61B948EB3BEE}" type="slidenum">
              <a:rPr lang="es-CL" smtClean="0"/>
              <a:t>‹Nº›</a:t>
            </a:fld>
            <a:endParaRPr lang="es-C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37FFF-06FB-4E63-AEA5-A0CF5F9FFD04}" type="datetimeFigureOut">
              <a:rPr lang="es-CL" smtClean="0"/>
              <a:t>13-10-2013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BD7B5-6F0B-453C-AC6D-61B948EB3BEE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37FFF-06FB-4E63-AEA5-A0CF5F9FFD04}" type="datetimeFigureOut">
              <a:rPr lang="es-CL" smtClean="0"/>
              <a:t>13-10-2013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BD7B5-6F0B-453C-AC6D-61B948EB3BEE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37FFF-06FB-4E63-AEA5-A0CF5F9FFD04}" type="datetimeFigureOut">
              <a:rPr lang="es-CL" smtClean="0"/>
              <a:t>13-10-2013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BD7B5-6F0B-453C-AC6D-61B948EB3BEE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37FFF-06FB-4E63-AEA5-A0CF5F9FFD04}" type="datetimeFigureOut">
              <a:rPr lang="es-CL" smtClean="0"/>
              <a:t>13-10-2013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BD7B5-6F0B-453C-AC6D-61B948EB3BEE}" type="slidenum">
              <a:rPr lang="es-CL" smtClean="0"/>
              <a:t>‹Nº›</a:t>
            </a:fld>
            <a:endParaRPr lang="es-C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37FFF-06FB-4E63-AEA5-A0CF5F9FFD04}" type="datetimeFigureOut">
              <a:rPr lang="es-CL" smtClean="0"/>
              <a:t>13-10-2013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BD7B5-6F0B-453C-AC6D-61B948EB3BEE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37FFF-06FB-4E63-AEA5-A0CF5F9FFD04}" type="datetimeFigureOut">
              <a:rPr lang="es-CL" smtClean="0"/>
              <a:t>13-10-2013</a:t>
            </a:fld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BD7B5-6F0B-453C-AC6D-61B948EB3BEE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37FFF-06FB-4E63-AEA5-A0CF5F9FFD04}" type="datetimeFigureOut">
              <a:rPr lang="es-CL" smtClean="0"/>
              <a:t>13-10-2013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BD7B5-6F0B-453C-AC6D-61B948EB3BEE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37FFF-06FB-4E63-AEA5-A0CF5F9FFD04}" type="datetimeFigureOut">
              <a:rPr lang="es-CL" smtClean="0"/>
              <a:t>13-10-2013</a:t>
            </a:fld>
            <a:endParaRPr lang="es-C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BD7B5-6F0B-453C-AC6D-61B948EB3BEE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37FFF-06FB-4E63-AEA5-A0CF5F9FFD04}" type="datetimeFigureOut">
              <a:rPr lang="es-CL" smtClean="0"/>
              <a:t>13-10-2013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BD7B5-6F0B-453C-AC6D-61B948EB3BEE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37FFF-06FB-4E63-AEA5-A0CF5F9FFD04}" type="datetimeFigureOut">
              <a:rPr lang="es-CL" smtClean="0"/>
              <a:t>13-10-2013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59CBD7B5-6F0B-453C-AC6D-61B948EB3BEE}" type="slidenum">
              <a:rPr lang="es-CL" smtClean="0"/>
              <a:t>‹Nº›</a:t>
            </a:fld>
            <a:endParaRPr lang="es-C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ED37FFF-06FB-4E63-AEA5-A0CF5F9FFD04}" type="datetimeFigureOut">
              <a:rPr lang="es-CL" smtClean="0"/>
              <a:t>13-10-2013</a:t>
            </a:fld>
            <a:endParaRPr lang="es-CL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9CBD7B5-6F0B-453C-AC6D-61B948EB3BEE}" type="slidenum">
              <a:rPr lang="es-CL" smtClean="0"/>
              <a:t>‹Nº›</a:t>
            </a:fld>
            <a:endParaRPr lang="es-CL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gif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11" Type="http://schemas.openxmlformats.org/officeDocument/2006/relationships/image" Target="../media/image19.gif"/><Relationship Id="rId5" Type="http://schemas.openxmlformats.org/officeDocument/2006/relationships/image" Target="../media/image13.jpeg"/><Relationship Id="rId10" Type="http://schemas.openxmlformats.org/officeDocument/2006/relationships/image" Target="../media/image18.jpeg"/><Relationship Id="rId4" Type="http://schemas.openxmlformats.org/officeDocument/2006/relationships/image" Target="../media/image12.jpeg"/><Relationship Id="rId9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CL" dirty="0" smtClean="0"/>
              <a:t>Bluetooth</a:t>
            </a:r>
            <a:endParaRPr lang="es-CL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539552" y="3933056"/>
            <a:ext cx="7854696" cy="2232248"/>
          </a:xfrm>
        </p:spPr>
        <p:txBody>
          <a:bodyPr>
            <a:normAutofit fontScale="92500" lnSpcReduction="20000"/>
          </a:bodyPr>
          <a:lstStyle/>
          <a:p>
            <a:r>
              <a:rPr lang="es-CL" dirty="0" smtClean="0"/>
              <a:t>Integrantes: </a:t>
            </a:r>
          </a:p>
          <a:p>
            <a:r>
              <a:rPr lang="es-CL" dirty="0" smtClean="0"/>
              <a:t>José  Arce  Esparza</a:t>
            </a:r>
          </a:p>
          <a:p>
            <a:r>
              <a:rPr lang="es-CL" dirty="0" smtClean="0"/>
              <a:t>Marcelino Figueroa</a:t>
            </a:r>
          </a:p>
          <a:p>
            <a:r>
              <a:rPr lang="es-CL" dirty="0" smtClean="0"/>
              <a:t>Eduardo </a:t>
            </a:r>
            <a:r>
              <a:rPr lang="es-CL" dirty="0" err="1" smtClean="0"/>
              <a:t>Mathieu</a:t>
            </a:r>
            <a:endParaRPr lang="es-CL" dirty="0" smtClean="0"/>
          </a:p>
          <a:p>
            <a:r>
              <a:rPr lang="es-CL" dirty="0" err="1" smtClean="0"/>
              <a:t>Sebastian</a:t>
            </a:r>
            <a:r>
              <a:rPr lang="es-CL" dirty="0" smtClean="0"/>
              <a:t> </a:t>
            </a:r>
            <a:r>
              <a:rPr lang="es-CL" dirty="0" err="1" smtClean="0"/>
              <a:t>Rodriguez</a:t>
            </a:r>
            <a:endParaRPr lang="es-CL" dirty="0" smtClean="0"/>
          </a:p>
          <a:p>
            <a:r>
              <a:rPr lang="es-CL" dirty="0" err="1" smtClean="0"/>
              <a:t>Ivan</a:t>
            </a:r>
            <a:r>
              <a:rPr lang="es-CL" dirty="0" smtClean="0"/>
              <a:t> Valenzuela</a:t>
            </a:r>
          </a:p>
          <a:p>
            <a:endParaRPr lang="es-CL" dirty="0"/>
          </a:p>
        </p:txBody>
      </p:sp>
      <p:pic>
        <p:nvPicPr>
          <p:cNvPr id="1026" name="Picture 2" descr="C:\Users\user\Desktop\bluetoot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49279">
            <a:off x="1331640" y="3717032"/>
            <a:ext cx="2292623" cy="2292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3859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Imagen" descr="Teclado Bluetooth Galaxy Note 8 N5100 N5110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1840" y="2278545"/>
            <a:ext cx="2533650" cy="253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232" y="2636911"/>
            <a:ext cx="1816919" cy="18169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467544" y="1955503"/>
            <a:ext cx="26642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s-MX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.- Teclado Móvil</a:t>
            </a:r>
            <a:endParaRPr lang="es-CL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59269208"/>
              </p:ext>
            </p:extLst>
          </p:nvPr>
        </p:nvGraphicFramePr>
        <p:xfrm>
          <a:off x="395536" y="2636912"/>
          <a:ext cx="8147247" cy="407703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15749"/>
                <a:gridCol w="2715749"/>
                <a:gridCol w="2715749"/>
              </a:tblGrid>
              <a:tr h="1791035"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</a:tr>
              <a:tr h="1791035">
                <a:tc>
                  <a:txBody>
                    <a:bodyPr/>
                    <a:lstStyle/>
                    <a:p>
                      <a:r>
                        <a:rPr kumimoji="0" lang="es-CL" sz="18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-Teclado </a:t>
                      </a:r>
                      <a:r>
                        <a:rPr kumimoji="0" lang="es-CL" sz="1800" kern="120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Wireless</a:t>
                      </a:r>
                      <a:r>
                        <a:rPr kumimoji="0" lang="es-CL" sz="18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Bluetooth 3.0 especialmente diseñado para tu </a:t>
                      </a:r>
                      <a:r>
                        <a:rPr kumimoji="0" lang="es-CL" sz="1800" kern="120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IPad</a:t>
                      </a:r>
                      <a:r>
                        <a:rPr kumimoji="0" lang="es-CL" sz="18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Mini</a:t>
                      </a:r>
                    </a:p>
                    <a:p>
                      <a:r>
                        <a:rPr kumimoji="0" lang="es-CL" sz="18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-Puedes operar hasta 10 metros de distancia de tu </a:t>
                      </a:r>
                      <a:r>
                        <a:rPr kumimoji="0" lang="es-CL" sz="1800" kern="120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tablet</a:t>
                      </a:r>
                      <a:endParaRPr kumimoji="0" lang="es-CL" sz="1800" kern="12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r>
                        <a:rPr kumimoji="0" lang="es-CL" sz="1800" b="1" kern="1200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PRECIO:  $27.000</a:t>
                      </a:r>
                      <a:endParaRPr kumimoji="0" lang="es-CL" sz="1800" kern="12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s-CL" sz="18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-Teclado </a:t>
                      </a:r>
                      <a:r>
                        <a:rPr kumimoji="0" lang="es-CL" sz="1800" kern="120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bluetooh</a:t>
                      </a:r>
                      <a:r>
                        <a:rPr kumimoji="0" lang="es-CL" sz="18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v. 3.0 clase 2</a:t>
                      </a:r>
                    </a:p>
                    <a:p>
                      <a:r>
                        <a:rPr kumimoji="0" lang="es-CL" sz="1800" kern="120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bateria</a:t>
                      </a:r>
                      <a:r>
                        <a:rPr kumimoji="0" lang="es-CL" sz="18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interna recargable 200 MAH</a:t>
                      </a:r>
                    </a:p>
                    <a:p>
                      <a:r>
                        <a:rPr kumimoji="0" lang="es-CL" sz="18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</a:t>
                      </a:r>
                      <a:r>
                        <a:rPr kumimoji="0" lang="es-CL" sz="1800" kern="120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Bateria</a:t>
                      </a:r>
                      <a:r>
                        <a:rPr kumimoji="0" lang="es-CL" sz="18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en </a:t>
                      </a:r>
                      <a:r>
                        <a:rPr kumimoji="0" lang="es-CL" sz="1800" kern="120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stanby</a:t>
                      </a:r>
                      <a:r>
                        <a:rPr kumimoji="0" lang="es-CL" sz="18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dura mas de 30 </a:t>
                      </a:r>
                      <a:r>
                        <a:rPr kumimoji="0" lang="es-CL" sz="1800" kern="120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dias</a:t>
                      </a:r>
                      <a:endParaRPr kumimoji="0" lang="es-CL" sz="1800" kern="12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r>
                        <a:rPr kumimoji="0" lang="es-CL" sz="1800" b="1" kern="1200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PRECIO:  $29.500</a:t>
                      </a:r>
                      <a:endParaRPr lang="es-CL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s-CL" sz="18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-Teclado QWERTY 84 tecla , Bluetooth 3.0</a:t>
                      </a:r>
                    </a:p>
                    <a:p>
                      <a:r>
                        <a:rPr kumimoji="0" lang="es-CL" sz="18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 Diseño Ultra-Delgado del entramado de acero inoxidable</a:t>
                      </a:r>
                    </a:p>
                    <a:p>
                      <a:r>
                        <a:rPr kumimoji="0" lang="es-CL" sz="18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 Hasta los 10m que funcionan distancia</a:t>
                      </a:r>
                    </a:p>
                    <a:p>
                      <a:r>
                        <a:rPr kumimoji="0" lang="es-CL" sz="1800" b="1" kern="1200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PRECIO:  $25.000</a:t>
                      </a:r>
                      <a:endParaRPr lang="es-CL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2721226"/>
            <a:ext cx="1800200" cy="16766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16242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2492044"/>
            <a:ext cx="2272332" cy="2272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803" y="2580014"/>
            <a:ext cx="2096393" cy="2096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 smtClean="0"/>
              <a:t>3.- Mouse Inalámbrico</a:t>
            </a:r>
            <a:endParaRPr lang="es-CL" dirty="0"/>
          </a:p>
        </p:txBody>
      </p:sp>
      <p:graphicFrame>
        <p:nvGraphicFramePr>
          <p:cNvPr id="4" name="3 Marcador de contenid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1258517"/>
              </p:ext>
            </p:extLst>
          </p:nvPr>
        </p:nvGraphicFramePr>
        <p:xfrm>
          <a:off x="395536" y="2636912"/>
          <a:ext cx="8147247" cy="380271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15749"/>
                <a:gridCol w="2715749"/>
                <a:gridCol w="2715749"/>
              </a:tblGrid>
              <a:tr h="1791035"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</a:tr>
              <a:tr h="1791035">
                <a:tc>
                  <a:txBody>
                    <a:bodyPr/>
                    <a:lstStyle/>
                    <a:p>
                      <a:r>
                        <a:rPr kumimoji="0" lang="es-CL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-Innovador mouse para portátil con desplazamiento turbo</a:t>
                      </a:r>
                    </a:p>
                    <a:p>
                      <a:r>
                        <a:rPr kumimoji="0" lang="es-CL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-Tecnología inalámbrica de 2,4 GHz; función anti-interferencia</a:t>
                      </a:r>
                    </a:p>
                    <a:p>
                      <a:r>
                        <a:rPr kumimoji="0" lang="es-CL" sz="18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PRECIO:  $13.690</a:t>
                      </a:r>
                      <a:endParaRPr kumimoji="0" lang="es-CL" sz="1800" kern="12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s-CL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-Marca: </a:t>
                      </a:r>
                      <a:r>
                        <a:rPr kumimoji="0" lang="es-CL" sz="18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Genius</a:t>
                      </a:r>
                      <a:endParaRPr kumimoji="0" lang="es-CL" sz="18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es-CL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-Modelo: </a:t>
                      </a:r>
                      <a:r>
                        <a:rPr kumimoji="0" lang="es-CL" sz="18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Traveler</a:t>
                      </a:r>
                      <a:r>
                        <a:rPr kumimoji="0" lang="es-CL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9000 </a:t>
                      </a:r>
                      <a:r>
                        <a:rPr kumimoji="0" lang="es-CL" sz="18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BlueEye</a:t>
                      </a:r>
                      <a:endParaRPr kumimoji="0" lang="es-CL" sz="18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es-CL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-Tecnología: </a:t>
                      </a:r>
                      <a:r>
                        <a:rPr kumimoji="0" lang="es-CL" sz="18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Wireless</a:t>
                      </a:r>
                      <a:r>
                        <a:rPr kumimoji="0" lang="es-CL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(inalámbrica) 2.4GHz anti-interferencias</a:t>
                      </a:r>
                    </a:p>
                    <a:p>
                      <a:r>
                        <a:rPr kumimoji="0" lang="es-CL" sz="18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PRECIO:  $11.590</a:t>
                      </a:r>
                      <a:endParaRPr lang="es-CL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s-CL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-Modelo: DX-7100</a:t>
                      </a:r>
                    </a:p>
                    <a:p>
                      <a:r>
                        <a:rPr kumimoji="0" lang="es-CL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-Color: Negro</a:t>
                      </a:r>
                    </a:p>
                    <a:p>
                      <a:r>
                        <a:rPr kumimoji="0" lang="es-CL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-Tipo de conectividad: Inalámbrica 2,4 </a:t>
                      </a:r>
                      <a:r>
                        <a:rPr kumimoji="0" lang="es-CL" sz="18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Ghz</a:t>
                      </a:r>
                      <a:endParaRPr kumimoji="0" lang="es-CL" sz="18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es-CL" sz="18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PRECIO:  $10.490</a:t>
                      </a:r>
                      <a:endParaRPr lang="es-CL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2708920"/>
            <a:ext cx="1584176" cy="1584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068781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Conclusión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CL" sz="2000" dirty="0">
                <a:latin typeface="Arial" panose="020B0604020202020204" pitchFamily="34" charset="0"/>
                <a:cs typeface="Arial" panose="020B0604020202020204" pitchFamily="34" charset="0"/>
              </a:rPr>
              <a:t>A pesar de su gran evolución en los últimos 10 años, el sistema Bluetooth cada día se ve más relegado al ámbito de los dispositivos móviles como celulares y controles de corto alcance, dejando de lado el área industrial. El Bluetooth permite una relación entre 2 dispositivos a través de una conexión segura y rápida, pero que necesita una corta distancia para asegurar la transferencia de datos. Su bajo costo y su alta funcionalidad que facilita la transferencia de cualquier tipo de dato entre las máquinas hacen del sistema bluetooth en el sistema preferencial de corta distancia y de uso cotidiano. </a:t>
            </a:r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755132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Introducción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755576" y="2060848"/>
            <a:ext cx="4032448" cy="4389120"/>
          </a:xfrm>
        </p:spPr>
        <p:txBody>
          <a:bodyPr>
            <a:normAutofit fontScale="92500"/>
          </a:bodyPr>
          <a:lstStyle/>
          <a:p>
            <a:r>
              <a:rPr lang="es-CL" dirty="0"/>
              <a:t>Todos Conocemos el Bluetooth. Lo usamos constantemente y </a:t>
            </a:r>
            <a:r>
              <a:rPr lang="es-CL" dirty="0" smtClean="0"/>
              <a:t>no siempre </a:t>
            </a:r>
            <a:r>
              <a:rPr lang="es-CL" dirty="0"/>
              <a:t>somos conscientes de ello. </a:t>
            </a:r>
            <a:r>
              <a:rPr lang="es-CL" dirty="0" smtClean="0"/>
              <a:t>Esta presentación busca mostrar una descripción básica </a:t>
            </a:r>
            <a:r>
              <a:rPr lang="es-CL" dirty="0"/>
              <a:t>de su funcionamiento y sus </a:t>
            </a:r>
            <a:r>
              <a:rPr lang="es-CL" dirty="0" smtClean="0"/>
              <a:t>aplicaciones, mientras </a:t>
            </a:r>
            <a:r>
              <a:rPr lang="es-CL" dirty="0"/>
              <a:t>se intenta llegar a una </a:t>
            </a:r>
            <a:r>
              <a:rPr lang="es-CL" dirty="0" smtClean="0"/>
              <a:t>conclusión </a:t>
            </a:r>
            <a:r>
              <a:rPr lang="es-CL" dirty="0"/>
              <a:t>sobre su futuro.</a:t>
            </a:r>
          </a:p>
          <a:p>
            <a:endParaRPr lang="es-CL" dirty="0"/>
          </a:p>
        </p:txBody>
      </p:sp>
      <p:pic>
        <p:nvPicPr>
          <p:cNvPr id="2050" name="Picture 2" descr="C:\Users\user\Desktop\bluetooth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8488" y="2503488"/>
            <a:ext cx="2857500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1080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14821" y="404664"/>
            <a:ext cx="8229600" cy="1143000"/>
          </a:xfrm>
        </p:spPr>
        <p:txBody>
          <a:bodyPr/>
          <a:lstStyle/>
          <a:p>
            <a:r>
              <a:rPr lang="es-CL" dirty="0" smtClean="0"/>
              <a:t>Historia del Bluetooth</a:t>
            </a:r>
            <a:endParaRPr lang="es-CL" dirty="0"/>
          </a:p>
        </p:txBody>
      </p:sp>
      <p:pic>
        <p:nvPicPr>
          <p:cNvPr id="3075" name="Picture 3" descr="C:\Users\user\Desktop\bluhistor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3188" y="4601831"/>
            <a:ext cx="3894303" cy="187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user\Desktop\Harald-de-Dinamarca-bluetooth-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4113" y="1844824"/>
            <a:ext cx="2160240" cy="2561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4283968" y="2248189"/>
            <a:ext cx="417646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dirty="0" smtClean="0"/>
              <a:t>El nombre procede del rey danés y noruego </a:t>
            </a:r>
            <a:r>
              <a:rPr lang="es-CL" dirty="0" err="1" smtClean="0"/>
              <a:t>Haral</a:t>
            </a:r>
            <a:r>
              <a:rPr lang="es-CL" dirty="0" smtClean="0"/>
              <a:t>   </a:t>
            </a:r>
            <a:r>
              <a:rPr lang="es-CL" dirty="0" err="1" smtClean="0"/>
              <a:t>Blåtand</a:t>
            </a:r>
            <a:r>
              <a:rPr lang="es-CL" dirty="0" smtClean="0"/>
              <a:t>, cuya traducción al inglés es </a:t>
            </a:r>
            <a:r>
              <a:rPr lang="es-CL" dirty="0" err="1" smtClean="0"/>
              <a:t>Harald</a:t>
            </a:r>
            <a:r>
              <a:rPr lang="es-CL" dirty="0" smtClean="0"/>
              <a:t> Bluetooth, conocido por unificar las tribus noruegas, suecas y danesas y por convertirlos al cristianismo.</a:t>
            </a:r>
            <a:endParaRPr lang="es-CL" dirty="0"/>
          </a:p>
        </p:txBody>
      </p:sp>
      <p:sp>
        <p:nvSpPr>
          <p:cNvPr id="6" name="5 CuadroTexto"/>
          <p:cNvSpPr txBox="1"/>
          <p:nvPr/>
        </p:nvSpPr>
        <p:spPr>
          <a:xfrm>
            <a:off x="542487" y="4941168"/>
            <a:ext cx="38825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/>
              <a:t>El logo de Bluetooth son las runas de las iniciales del nombre y el apellido.  la (</a:t>
            </a:r>
            <a:r>
              <a:rPr lang="es-CL" dirty="0" err="1" smtClean="0"/>
              <a:t>Hagall</a:t>
            </a:r>
            <a:r>
              <a:rPr lang="es-CL" dirty="0" smtClean="0"/>
              <a:t>) y la  (</a:t>
            </a:r>
            <a:r>
              <a:rPr lang="es-CL" dirty="0" err="1" smtClean="0"/>
              <a:t>Berkana</a:t>
            </a:r>
            <a:r>
              <a:rPr lang="es-CL" dirty="0" smtClean="0"/>
              <a:t>).</a:t>
            </a:r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809817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27062" y="548680"/>
            <a:ext cx="8229600" cy="1143000"/>
          </a:xfrm>
        </p:spPr>
        <p:txBody>
          <a:bodyPr/>
          <a:lstStyle/>
          <a:p>
            <a:r>
              <a:rPr lang="es-CL" dirty="0" smtClean="0"/>
              <a:t>Funcionamiento</a:t>
            </a:r>
            <a:endParaRPr lang="es-CL" dirty="0"/>
          </a:p>
        </p:txBody>
      </p:sp>
      <p:pic>
        <p:nvPicPr>
          <p:cNvPr id="5122" name="Picture 2" descr="C:\Users\user\Desktop\bluetooth-marketing-thumb-374x288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844824"/>
            <a:ext cx="6276429" cy="4833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4354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/>
          <a:lstStyle/>
          <a:p>
            <a:r>
              <a:rPr lang="es-CL" dirty="0" smtClean="0"/>
              <a:t>Ventajas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536" y="1772816"/>
            <a:ext cx="8229600" cy="4464496"/>
          </a:xfrm>
        </p:spPr>
        <p:txBody>
          <a:bodyPr>
            <a:normAutofit/>
          </a:bodyPr>
          <a:lstStyle/>
          <a:p>
            <a:pPr marL="285750" lvl="0" indent="-285750" fontAlgn="base">
              <a:buFont typeface="Arial" panose="020B0604020202020204" pitchFamily="34" charset="0"/>
              <a:buChar char="•"/>
            </a:pPr>
            <a:r>
              <a:rPr lang="es-CL" sz="2000" dirty="0">
                <a:latin typeface="Arial" panose="020B0604020202020204" pitchFamily="34" charset="0"/>
                <a:cs typeface="Arial" panose="020B0604020202020204" pitchFamily="34" charset="0"/>
              </a:rPr>
              <a:t>Permite conectar distintos tipos de dispositivos electrónicos de manera rápida en un corto alcance de manera inalámbrica, ahorrándose el uso de cables</a:t>
            </a:r>
            <a:r>
              <a:rPr lang="es-C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lvl="0" indent="-285750" fontAlgn="base">
              <a:buFont typeface="Arial" panose="020B0604020202020204" pitchFamily="34" charset="0"/>
              <a:buChar char="•"/>
            </a:pPr>
            <a:endParaRPr lang="es-CL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 fontAlgn="base">
              <a:buFont typeface="Arial" panose="020B0604020202020204" pitchFamily="34" charset="0"/>
              <a:buChar char="•"/>
            </a:pPr>
            <a:r>
              <a:rPr lang="es-CL" sz="2000" dirty="0">
                <a:latin typeface="Arial" panose="020B0604020202020204" pitchFamily="34" charset="0"/>
                <a:cs typeface="Arial" panose="020B0604020202020204" pitchFamily="34" charset="0"/>
              </a:rPr>
              <a:t>Es de bajo </a:t>
            </a:r>
            <a:r>
              <a:rPr lang="es-C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costo, </a:t>
            </a:r>
            <a:r>
              <a:rPr lang="es-CL" sz="2000" dirty="0">
                <a:latin typeface="Arial" panose="020B0604020202020204" pitchFamily="34" charset="0"/>
                <a:cs typeface="Arial" panose="020B0604020202020204" pitchFamily="34" charset="0"/>
              </a:rPr>
              <a:t>ya que tiene como objetivo ser una conexión universal para dispositivos móviles.</a:t>
            </a:r>
          </a:p>
          <a:p>
            <a:pPr marL="285750" lvl="0" indent="-285750" fontAlgn="base">
              <a:buFont typeface="Arial" panose="020B0604020202020204" pitchFamily="34" charset="0"/>
              <a:buChar char="•"/>
            </a:pPr>
            <a:endParaRPr lang="es-CL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 fontAlgn="base">
              <a:buFont typeface="Arial" panose="020B0604020202020204" pitchFamily="34" charset="0"/>
              <a:buChar char="•"/>
            </a:pPr>
            <a:r>
              <a:rPr lang="es-CL" sz="2000" dirty="0">
                <a:latin typeface="Arial" panose="020B0604020202020204" pitchFamily="34" charset="0"/>
                <a:cs typeface="Arial" panose="020B0604020202020204" pitchFamily="34" charset="0"/>
              </a:rPr>
              <a:t>Otorga seguridad mediante diversas maneras de cifrado de datos, además de exige el uso de un PIN.</a:t>
            </a:r>
          </a:p>
          <a:p>
            <a:pPr marL="285750" lvl="0" indent="-285750" fontAlgn="base">
              <a:buFont typeface="Arial" panose="020B0604020202020204" pitchFamily="34" charset="0"/>
              <a:buChar char="•"/>
            </a:pPr>
            <a:endParaRPr lang="es-CL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 fontAlgn="base">
              <a:buFont typeface="Arial" panose="020B0604020202020204" pitchFamily="34" charset="0"/>
              <a:buChar char="•"/>
            </a:pPr>
            <a:r>
              <a:rPr lang="es-CL" sz="2000" dirty="0">
                <a:latin typeface="Arial" panose="020B0604020202020204" pitchFamily="34" charset="0"/>
                <a:cs typeface="Arial" panose="020B0604020202020204" pitchFamily="34" charset="0"/>
              </a:rPr>
              <a:t>Soporta diversos tipos de datos para el envío.</a:t>
            </a:r>
          </a:p>
          <a:p>
            <a:pPr marL="285750" lvl="0" indent="-285750" fontAlgn="base">
              <a:buFont typeface="Arial" panose="020B0604020202020204" pitchFamily="34" charset="0"/>
              <a:buChar char="•"/>
            </a:pPr>
            <a:endParaRPr lang="es-CL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CL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4581128"/>
            <a:ext cx="2664296" cy="2174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4528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/>
          <a:lstStyle/>
          <a:p>
            <a:r>
              <a:rPr lang="es-CL" dirty="0" smtClean="0"/>
              <a:t>Desventajas	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51520" y="1484784"/>
            <a:ext cx="8229600" cy="5040560"/>
          </a:xfrm>
        </p:spPr>
        <p:txBody>
          <a:bodyPr>
            <a:normAutofit fontScale="92500"/>
          </a:bodyPr>
          <a:lstStyle/>
          <a:p>
            <a:pPr lvl="0"/>
            <a:r>
              <a:rPr lang="es-CL" sz="2200" dirty="0">
                <a:latin typeface="Arial" panose="020B0604020202020204" pitchFamily="34" charset="0"/>
                <a:cs typeface="Arial" panose="020B0604020202020204" pitchFamily="34" charset="0"/>
              </a:rPr>
              <a:t>Distorsión de la señal a larga distancia, lo que no permite una conexión apropiada a más de 10 metros.</a:t>
            </a:r>
          </a:p>
          <a:p>
            <a:pPr lvl="0"/>
            <a:endParaRPr lang="es-CL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s-CL" sz="2200" dirty="0">
                <a:latin typeface="Arial" panose="020B0604020202020204" pitchFamily="34" charset="0"/>
                <a:cs typeface="Arial" panose="020B0604020202020204" pitchFamily="34" charset="0"/>
              </a:rPr>
              <a:t>Baja velocidad comparado con </a:t>
            </a:r>
            <a:r>
              <a:rPr lang="es-CL" sz="2200" dirty="0" err="1">
                <a:latin typeface="Arial" panose="020B0604020202020204" pitchFamily="34" charset="0"/>
                <a:cs typeface="Arial" panose="020B0604020202020204" pitchFamily="34" charset="0"/>
              </a:rPr>
              <a:t>Wi</a:t>
            </a:r>
            <a:r>
              <a:rPr lang="es-CL" sz="2200" dirty="0">
                <a:latin typeface="Arial" panose="020B0604020202020204" pitchFamily="34" charset="0"/>
                <a:cs typeface="Arial" panose="020B0604020202020204" pitchFamily="34" charset="0"/>
              </a:rPr>
              <a:t>-Fi y conexiones alámbricas.</a:t>
            </a:r>
          </a:p>
          <a:p>
            <a:pPr lvl="0"/>
            <a:endParaRPr lang="es-CL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s-CL" sz="2200" dirty="0">
                <a:latin typeface="Arial" panose="020B0604020202020204" pitchFamily="34" charset="0"/>
                <a:cs typeface="Arial" panose="020B0604020202020204" pitchFamily="34" charset="0"/>
              </a:rPr>
              <a:t>Buffer limitado para la transferencia de datos.</a:t>
            </a:r>
          </a:p>
          <a:p>
            <a:pPr lvl="0"/>
            <a:endParaRPr lang="es-CL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s-CL" sz="2200" dirty="0">
                <a:latin typeface="Arial" panose="020B0604020202020204" pitchFamily="34" charset="0"/>
                <a:cs typeface="Arial" panose="020B0604020202020204" pitchFamily="34" charset="0"/>
              </a:rPr>
              <a:t>Privacidad es </a:t>
            </a:r>
            <a:r>
              <a:rPr lang="es-CL" sz="2200" dirty="0" err="1">
                <a:latin typeface="Arial" panose="020B0604020202020204" pitchFamily="34" charset="0"/>
                <a:cs typeface="Arial" panose="020B0604020202020204" pitchFamily="34" charset="0"/>
              </a:rPr>
              <a:t>hackeable</a:t>
            </a:r>
            <a:r>
              <a:rPr lang="es-CL" sz="2200" dirty="0">
                <a:latin typeface="Arial" panose="020B0604020202020204" pitchFamily="34" charset="0"/>
                <a:cs typeface="Arial" panose="020B0604020202020204" pitchFamily="34" charset="0"/>
              </a:rPr>
              <a:t> si se tiene acceso a un programa que descifre el pin de conexión</a:t>
            </a:r>
            <a:r>
              <a:rPr lang="es-CL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0"/>
            <a:endParaRPr lang="es-CL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CL" sz="2200" dirty="0">
                <a:latin typeface="Arial" panose="020B0604020202020204" pitchFamily="34" charset="0"/>
                <a:cs typeface="Arial" panose="020B0604020202020204" pitchFamily="34" charset="0"/>
              </a:rPr>
              <a:t>No se puede utilizar para crear redes en </a:t>
            </a:r>
            <a:r>
              <a:rPr lang="es-CL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oficinas</a:t>
            </a:r>
          </a:p>
          <a:p>
            <a:pPr marL="0" indent="0">
              <a:buNone/>
            </a:pPr>
            <a:r>
              <a:rPr lang="es-CL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L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  y </a:t>
            </a:r>
            <a:r>
              <a:rPr lang="es-CL" sz="2200" dirty="0">
                <a:latin typeface="Arial" panose="020B0604020202020204" pitchFamily="34" charset="0"/>
                <a:cs typeface="Arial" panose="020B0604020202020204" pitchFamily="34" charset="0"/>
              </a:rPr>
              <a:t>hogares, para ello se utiliza </a:t>
            </a:r>
            <a:r>
              <a:rPr lang="es-CL" sz="2200" dirty="0" err="1">
                <a:latin typeface="Arial" panose="020B0604020202020204" pitchFamily="34" charset="0"/>
                <a:cs typeface="Arial" panose="020B0604020202020204" pitchFamily="34" charset="0"/>
              </a:rPr>
              <a:t>Wi</a:t>
            </a:r>
            <a:r>
              <a:rPr lang="es-CL" sz="2200" dirty="0">
                <a:latin typeface="Arial" panose="020B0604020202020204" pitchFamily="34" charset="0"/>
                <a:cs typeface="Arial" panose="020B0604020202020204" pitchFamily="34" charset="0"/>
              </a:rPr>
              <a:t>-Fi.</a:t>
            </a:r>
          </a:p>
          <a:p>
            <a:pPr marL="0" lvl="0" indent="0">
              <a:buNone/>
            </a:pPr>
            <a:endParaRPr lang="es-CL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s-CL" sz="2200" dirty="0">
                <a:latin typeface="Arial" panose="020B0604020202020204" pitchFamily="34" charset="0"/>
                <a:cs typeface="Arial" panose="020B0604020202020204" pitchFamily="34" charset="0"/>
              </a:rPr>
              <a:t>Dificultad para emparejar más de 2 dispositivos.</a:t>
            </a:r>
          </a:p>
          <a:p>
            <a:pPr marL="0" lvl="0" indent="0">
              <a:buNone/>
            </a:pPr>
            <a:endParaRPr lang="es-C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CL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725144"/>
            <a:ext cx="2715056" cy="1656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7933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/>
          <a:lstStyle/>
          <a:p>
            <a:r>
              <a:rPr lang="es-CL" dirty="0" smtClean="0"/>
              <a:t>Aplicaciones</a:t>
            </a:r>
            <a:endParaRPr lang="es-CL" dirty="0"/>
          </a:p>
        </p:txBody>
      </p:sp>
      <p:pic>
        <p:nvPicPr>
          <p:cNvPr id="4098" name="Picture 2" descr="C:\Users\user\Desktop\bluetooth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3" y="1608946"/>
            <a:ext cx="6624736" cy="5137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1916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Proveedores</a:t>
            </a:r>
            <a:endParaRPr lang="es-CL" dirty="0"/>
          </a:p>
        </p:txBody>
      </p:sp>
      <p:pic>
        <p:nvPicPr>
          <p:cNvPr id="1034" name="Imagen 1" descr="http://www.stocklink.no/upload/images/NOD_logo_Mai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7368" y="5669479"/>
            <a:ext cx="2022466" cy="663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Imagen 4" descr="http://198.101.200.156/imagesPosts/lenovo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558339"/>
            <a:ext cx="1656184" cy="1158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Imagen 7" descr="http://www.vadejuegos.com/imagenes/2012/08/23/microsof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0071" y="3708755"/>
            <a:ext cx="2037727" cy="1007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Imagen 10" descr="http://www.wireless-mag.com/images/CMS/2011/News/Ericsson_Logo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3645" y="2241887"/>
            <a:ext cx="2142001" cy="1014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Imagen 13" descr="http://i1-news.softpedia-static.com/images/news2/Intel-2013-Haswell-Processor-to-Feature-DirectX-11-Graphics-2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955" y="2125569"/>
            <a:ext cx="1982991" cy="1274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Imagen 19" descr="http://media.noticias-tecnologia.com.ar/wp-content/uploads/2010/02/nokia-logo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2887" y="2195778"/>
            <a:ext cx="2006947" cy="1134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Imagen 16" descr="http://static.betazeta.com/www.wayerless.com/up/2010/10/motorola-logo-big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5946" y="3718025"/>
            <a:ext cx="1457959" cy="1072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Imagen 22" descr="https://encrypted-tbn2.gstatic.com/images?q=tbn:ANd9GcQdFvSqKhBbh-G1RC3TegUzh-pu-sy0esYah2AQQl1r5R3XotlsLA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9121" y="5342799"/>
            <a:ext cx="1985619" cy="1071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Imagen 25" descr="http://iphone-apple.es/wp-content/uploads/2013/01/apple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6994" y="3639776"/>
            <a:ext cx="1357304" cy="1124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Imagen 34" descr="http://goodlogo.com/images/logos/lg_electronics_logo_2486.gif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333" y="5324065"/>
            <a:ext cx="1664346" cy="1008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11"/>
          <p:cNvSpPr>
            <a:spLocks noChangeArrowheads="1"/>
          </p:cNvSpPr>
          <p:nvPr/>
        </p:nvSpPr>
        <p:spPr bwMode="auto">
          <a:xfrm>
            <a:off x="2408238" y="2534359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L" altLang="es-C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07788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dirty="0" smtClean="0"/>
              <a:t>Productos</a:t>
            </a:r>
            <a:endParaRPr lang="es-CL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82920848"/>
              </p:ext>
            </p:extLst>
          </p:nvPr>
        </p:nvGraphicFramePr>
        <p:xfrm>
          <a:off x="395536" y="2636912"/>
          <a:ext cx="8147247" cy="380271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15749"/>
                <a:gridCol w="2715749"/>
                <a:gridCol w="2715749"/>
              </a:tblGrid>
              <a:tr h="1791035"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</a:tr>
              <a:tr h="1791035">
                <a:tc>
                  <a:txBody>
                    <a:bodyPr/>
                    <a:lstStyle/>
                    <a:p>
                      <a:r>
                        <a:rPr kumimoji="0" lang="es-CL" sz="18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-Marca: </a:t>
                      </a:r>
                      <a:r>
                        <a:rPr kumimoji="0" lang="es-CL" sz="1800" kern="120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Ddesign</a:t>
                      </a:r>
                      <a:endParaRPr kumimoji="0" lang="es-CL" sz="1800" kern="12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r>
                        <a:rPr kumimoji="0" lang="es-CL" sz="18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-Modelo: DDBLUETOOTH-A1</a:t>
                      </a:r>
                    </a:p>
                    <a:p>
                      <a:r>
                        <a:rPr kumimoji="0" lang="es-CL" sz="18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-8 </a:t>
                      </a:r>
                      <a:r>
                        <a:rPr kumimoji="0" lang="es-CL" sz="1800" kern="120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hrs</a:t>
                      </a:r>
                      <a:r>
                        <a:rPr kumimoji="0" lang="es-CL" sz="18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de conversación 10 días </a:t>
                      </a:r>
                      <a:r>
                        <a:rPr kumimoji="0" lang="es-CL" sz="1800" kern="120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standby</a:t>
                      </a:r>
                      <a:endParaRPr kumimoji="0" lang="es-CL" sz="1800" kern="12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r>
                        <a:rPr kumimoji="0" lang="es-CL" sz="1800" b="1" kern="1200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PRECIO:  $12.990</a:t>
                      </a:r>
                      <a:endParaRPr lang="es-CL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s-CL" sz="18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-Marca </a:t>
                      </a:r>
                      <a:r>
                        <a:rPr kumimoji="0" lang="es-CL" sz="1800" kern="120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Plantronics</a:t>
                      </a:r>
                      <a:endParaRPr kumimoji="0" lang="es-CL" sz="1800" kern="12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r>
                        <a:rPr kumimoji="0" lang="es-CL" sz="18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-Tecnología multipunto</a:t>
                      </a:r>
                    </a:p>
                    <a:p>
                      <a:r>
                        <a:rPr kumimoji="0" lang="es-CL" sz="18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-Bluetooth versión 3.0</a:t>
                      </a:r>
                    </a:p>
                    <a:p>
                      <a:r>
                        <a:rPr kumimoji="0" lang="es-CL" sz="1800" b="1" kern="1200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PRECIO:  $21.990</a:t>
                      </a:r>
                      <a:endParaRPr lang="es-CL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s-CL" sz="18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-Marca Motorola</a:t>
                      </a:r>
                    </a:p>
                    <a:p>
                      <a:r>
                        <a:rPr kumimoji="0" lang="es-CL" sz="18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-Modelo S232</a:t>
                      </a:r>
                    </a:p>
                    <a:p>
                      <a:r>
                        <a:rPr kumimoji="0" lang="es-CL" sz="18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-Doble </a:t>
                      </a:r>
                      <a:r>
                        <a:rPr kumimoji="0" lang="es-CL" sz="1800" kern="120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Microfono</a:t>
                      </a:r>
                      <a:r>
                        <a:rPr kumimoji="0" lang="es-CL" sz="18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de cancelación de ruidos</a:t>
                      </a:r>
                    </a:p>
                    <a:p>
                      <a:r>
                        <a:rPr kumimoji="0" lang="es-CL" sz="18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-Supresión del sonido del viento</a:t>
                      </a:r>
                    </a:p>
                    <a:p>
                      <a:r>
                        <a:rPr kumimoji="0" lang="es-CL" sz="1800" b="1" kern="1200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PRECIO:  $34.990</a:t>
                      </a:r>
                      <a:endParaRPr lang="es-CL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4 Imagen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2102" y="2731407"/>
            <a:ext cx="1656184" cy="1618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2679129"/>
            <a:ext cx="1574477" cy="1722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2856401"/>
            <a:ext cx="1512168" cy="15072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5 CuadroTexto"/>
          <p:cNvSpPr txBox="1"/>
          <p:nvPr/>
        </p:nvSpPr>
        <p:spPr>
          <a:xfrm>
            <a:off x="467544" y="1955503"/>
            <a:ext cx="26642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1.- Manos Libres</a:t>
            </a:r>
            <a:endParaRPr lang="es-CL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049982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ujo">
  <a:themeElements>
    <a:clrScheme name="Fluj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uj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uj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659</TotalTime>
  <Words>549</Words>
  <Application>Microsoft Office PowerPoint</Application>
  <PresentationFormat>Presentación en pantalla (4:3)</PresentationFormat>
  <Paragraphs>78</Paragraphs>
  <Slides>12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3" baseType="lpstr">
      <vt:lpstr>Flujo</vt:lpstr>
      <vt:lpstr>Bluetooth</vt:lpstr>
      <vt:lpstr>Introducción</vt:lpstr>
      <vt:lpstr>Historia del Bluetooth</vt:lpstr>
      <vt:lpstr>Funcionamiento</vt:lpstr>
      <vt:lpstr>Ventajas</vt:lpstr>
      <vt:lpstr>Desventajas </vt:lpstr>
      <vt:lpstr>Aplicaciones</vt:lpstr>
      <vt:lpstr>Proveedores</vt:lpstr>
      <vt:lpstr>Productos</vt:lpstr>
      <vt:lpstr>Presentación de PowerPoint</vt:lpstr>
      <vt:lpstr>Presentación de PowerPoint</vt:lpstr>
      <vt:lpstr>Conclusión</vt:lpstr>
    </vt:vector>
  </TitlesOfParts>
  <Company>Luffi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Bluethooth</dc:title>
  <dc:creator>Luffi</dc:creator>
  <cp:lastModifiedBy>seba</cp:lastModifiedBy>
  <cp:revision>16</cp:revision>
  <dcterms:created xsi:type="dcterms:W3CDTF">2013-10-12T20:42:03Z</dcterms:created>
  <dcterms:modified xsi:type="dcterms:W3CDTF">2013-10-13T20:15:40Z</dcterms:modified>
</cp:coreProperties>
</file>