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DE48A-FE14-4174-B321-D4574BA8838D}" type="datetimeFigureOut">
              <a:rPr lang="es-ES" smtClean="0"/>
              <a:pPr/>
              <a:t>15/10/2013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090F6-8F8A-4D0D-A5FE-A618D4C2CA78}" type="slidenum">
              <a:rPr lang="es-ES" smtClean="0"/>
              <a:pPr/>
              <a:t>‹Nº›</a:t>
            </a:fld>
            <a:endParaRPr lang="es-ES"/>
          </a:p>
        </p:txBody>
      </p:sp>
    </p:spTree>
    <p:extLst>
      <p:ext uri="{BB962C8B-B14F-4D97-AF65-F5344CB8AC3E}">
        <p14:creationId xmlns:p14="http://schemas.microsoft.com/office/powerpoint/2010/main" xmlns="" val="335577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C0090F6-8F8A-4D0D-A5FE-A618D4C2CA78}" type="slidenum">
              <a:rPr lang="es-ES" smtClean="0"/>
              <a:pPr/>
              <a:t>1</a:t>
            </a:fld>
            <a:endParaRPr lang="es-ES"/>
          </a:p>
        </p:txBody>
      </p:sp>
    </p:spTree>
    <p:extLst>
      <p:ext uri="{BB962C8B-B14F-4D97-AF65-F5344CB8AC3E}">
        <p14:creationId xmlns:p14="http://schemas.microsoft.com/office/powerpoint/2010/main" xmlns="" val="13446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C0090F6-8F8A-4D0D-A5FE-A618D4C2CA78}" type="slidenum">
              <a:rPr lang="es-ES" smtClean="0"/>
              <a:pPr/>
              <a:t>4</a:t>
            </a:fld>
            <a:endParaRPr lang="es-ES"/>
          </a:p>
        </p:txBody>
      </p:sp>
    </p:spTree>
    <p:extLst>
      <p:ext uri="{BB962C8B-B14F-4D97-AF65-F5344CB8AC3E}">
        <p14:creationId xmlns:p14="http://schemas.microsoft.com/office/powerpoint/2010/main" xmlns="" val="244520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BC0090F6-8F8A-4D0D-A5FE-A618D4C2CA78}" type="slidenum">
              <a:rPr lang="es-ES" smtClean="0"/>
              <a:pPr/>
              <a:t>17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Gracias por su atención</a:t>
            </a:r>
            <a:endParaRPr lang="es-CL" dirty="0"/>
          </a:p>
        </p:txBody>
      </p:sp>
      <p:sp>
        <p:nvSpPr>
          <p:cNvPr id="4" name="3 Marcador de número de diapositiva"/>
          <p:cNvSpPr>
            <a:spLocks noGrp="1"/>
          </p:cNvSpPr>
          <p:nvPr>
            <p:ph type="sldNum" sz="quarter" idx="10"/>
          </p:nvPr>
        </p:nvSpPr>
        <p:spPr/>
        <p:txBody>
          <a:bodyPr/>
          <a:lstStyle/>
          <a:p>
            <a:fld id="{BC0090F6-8F8A-4D0D-A5FE-A618D4C2CA78}" type="slidenum">
              <a:rPr lang="es-ES" smtClean="0"/>
              <a:pPr/>
              <a:t>19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E16B7C7-6322-492F-9442-C9F1EA2FC82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E16B7C7-6322-492F-9442-C9F1EA2FC82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E16B7C7-6322-492F-9442-C9F1EA2FC82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E16B7C7-6322-492F-9442-C9F1EA2FC82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E16B7C7-6322-492F-9442-C9F1EA2FC82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E16B7C7-6322-492F-9442-C9F1EA2FC824}" type="slidenum">
              <a:rPr lang="es-ES" smtClean="0"/>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E16B7C7-6322-492F-9442-C9F1EA2FC82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E16B7C7-6322-492F-9442-C9F1EA2FC82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E16B7C7-6322-492F-9442-C9F1EA2FC82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E16B7C7-6322-492F-9442-C9F1EA2FC82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902A5BB-A5E4-4012-995F-28C1FB41B6CD}" type="datetimeFigureOut">
              <a:rPr lang="es-ES" smtClean="0"/>
              <a:pPr/>
              <a:t>15/10/2013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E16B7C7-6322-492F-9442-C9F1EA2FC82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902A5BB-A5E4-4012-995F-28C1FB41B6CD}" type="datetimeFigureOut">
              <a:rPr lang="es-ES" smtClean="0"/>
              <a:pPr/>
              <a:t>15/10/2013</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E16B7C7-6322-492F-9442-C9F1EA2FC82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38200" y="771942"/>
            <a:ext cx="7315200" cy="2123658"/>
          </a:xfrm>
          <a:prstGeom prst="rect">
            <a:avLst/>
          </a:prstGeom>
        </p:spPr>
        <p:txBody>
          <a:bodyPr wrap="square">
            <a:spAutoFit/>
          </a:bodyPr>
          <a:lstStyle/>
          <a:p>
            <a:r>
              <a:rPr lang="es-CL" sz="6600" b="1" dirty="0" smtClean="0"/>
              <a:t>Impresoras</a:t>
            </a:r>
            <a:r>
              <a:rPr lang="es-CL" sz="6600" b="1" baseline="0" dirty="0" smtClean="0"/>
              <a:t> y sus Tecnologías </a:t>
            </a:r>
            <a:endParaRPr lang="es-ES" sz="6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038" y="2971800"/>
            <a:ext cx="3593523" cy="316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7302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3/32/Impresora_de_Tinta.jpg"/>
          <p:cNvPicPr>
            <a:picLocks noChangeAspect="1" noChangeArrowheads="1"/>
          </p:cNvPicPr>
          <p:nvPr/>
        </p:nvPicPr>
        <p:blipFill>
          <a:blip r:embed="rId2" cstate="print"/>
          <a:srcRect/>
          <a:stretch>
            <a:fillRect/>
          </a:stretch>
        </p:blipFill>
        <p:spPr bwMode="auto">
          <a:xfrm>
            <a:off x="457200" y="3581400"/>
            <a:ext cx="3733800" cy="2811163"/>
          </a:xfrm>
          <a:prstGeom prst="rect">
            <a:avLst/>
          </a:prstGeom>
          <a:noFill/>
        </p:spPr>
      </p:pic>
      <p:sp>
        <p:nvSpPr>
          <p:cNvPr id="2053" name="Rectangle 5"/>
          <p:cNvSpPr>
            <a:spLocks noChangeArrowheads="1"/>
          </p:cNvSpPr>
          <p:nvPr/>
        </p:nvSpPr>
        <p:spPr bwMode="auto">
          <a:xfrm>
            <a:off x="609600" y="1131332"/>
            <a:ext cx="7772400" cy="369638"/>
          </a:xfrm>
          <a:prstGeom prst="rect">
            <a:avLst/>
          </a:prstGeom>
          <a:solidFill>
            <a:srgbClr val="FFFFFF"/>
          </a:solidFill>
          <a:ln w="9525">
            <a:noFill/>
            <a:miter lim="800000"/>
            <a:headEnd/>
            <a:tailEnd/>
          </a:ln>
          <a:effectLst/>
        </p:spPr>
        <p:txBody>
          <a:bodyPr vert="horz" wrap="square" lIns="91440" tIns="45720" rIns="91440" bIns="4602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1 Título"/>
          <p:cNvSpPr>
            <a:spLocks noGrp="1"/>
          </p:cNvSpPr>
          <p:nvPr>
            <p:ph type="title"/>
          </p:nvPr>
        </p:nvSpPr>
        <p:spPr>
          <a:xfrm>
            <a:off x="457200" y="990600"/>
            <a:ext cx="7520940" cy="1371600"/>
          </a:xfrm>
        </p:spPr>
        <p:txBody>
          <a:bodyPr/>
          <a:lstStyle/>
          <a:p>
            <a:pPr lvl="0" fontAlgn="base">
              <a:spcAft>
                <a:spcPct val="0"/>
              </a:spcAft>
            </a:pPr>
            <a:r>
              <a:rPr lang="es-ES" sz="1200" b="1" cap="none" dirty="0" smtClean="0">
                <a:latin typeface="+mn-lt"/>
                <a:ea typeface="Times New Roman" pitchFamily="18" charset="0"/>
                <a:cs typeface="Arial" pitchFamily="34" charset="0"/>
              </a:rPr>
              <a:t/>
            </a:r>
            <a:br>
              <a:rPr lang="es-ES" sz="1200" b="1" cap="none" dirty="0" smtClean="0">
                <a:latin typeface="+mn-lt"/>
                <a:ea typeface="Times New Roman" pitchFamily="18" charset="0"/>
                <a:cs typeface="Arial" pitchFamily="34" charset="0"/>
              </a:rPr>
            </a:br>
            <a:r>
              <a:rPr lang="es-ES" sz="1800" cap="none" dirty="0" smtClean="0">
                <a:latin typeface="+mn-lt"/>
                <a:ea typeface="Times New Roman" pitchFamily="18" charset="0"/>
                <a:cs typeface="Arial" pitchFamily="34" charset="0"/>
              </a:rPr>
              <a:t>Las impresoras de inyección de tinta rocían hacia el medio cantidades muy pequeñas de tinta, usualmente unos pico litros.</a:t>
            </a:r>
            <a:r>
              <a:rPr lang="es-ES" sz="1800" cap="none" dirty="0" smtClean="0">
                <a:solidFill>
                  <a:srgbClr val="000000"/>
                </a:solidFill>
                <a:latin typeface="+mn-lt"/>
                <a:ea typeface="Times New Roman" pitchFamily="18" charset="0"/>
                <a:cs typeface="Arial" pitchFamily="34" charset="0"/>
              </a:rPr>
              <a:t> Consisten en inyectores que producen burbujas muy pequeñas de tinta que se convierten en pequeñísimas gotitas de tinta. Los puntos formados son el tamaño de los pequeños pixeles.</a:t>
            </a:r>
            <a:r>
              <a:rPr lang="es-ES" sz="1200" b="1" cap="none" dirty="0" smtClean="0">
                <a:latin typeface="+mn-lt"/>
                <a:ea typeface="Times New Roman" pitchFamily="18" charset="0"/>
                <a:cs typeface="Arial" pitchFamily="34" charset="0"/>
              </a:rPr>
              <a:t/>
            </a:r>
            <a:br>
              <a:rPr lang="es-ES" sz="1200" b="1" cap="none" dirty="0" smtClean="0">
                <a:latin typeface="+mn-lt"/>
                <a:ea typeface="Times New Roman" pitchFamily="18" charset="0"/>
                <a:cs typeface="Arial" pitchFamily="34" charset="0"/>
              </a:rPr>
            </a:br>
            <a:endParaRPr lang="es-ES" sz="1200" dirty="0">
              <a:latin typeface="+mn-lt"/>
            </a:endParaRPr>
          </a:p>
        </p:txBody>
      </p:sp>
      <p:pic>
        <p:nvPicPr>
          <p:cNvPr id="2055" name="Picture 7" descr="http://4.bp.blogspot.com/-_qQeeWacJ8c/TfH-nU9gdQI/AAAAAAAAAK4/Krn8KWVvpn8/s320/1.jpg"/>
          <p:cNvPicPr>
            <a:picLocks noChangeAspect="1" noChangeArrowheads="1"/>
          </p:cNvPicPr>
          <p:nvPr/>
        </p:nvPicPr>
        <p:blipFill>
          <a:blip r:embed="rId3" cstate="print"/>
          <a:srcRect/>
          <a:stretch>
            <a:fillRect/>
          </a:stretch>
        </p:blipFill>
        <p:spPr bwMode="auto">
          <a:xfrm>
            <a:off x="5181600" y="2743200"/>
            <a:ext cx="3048000" cy="971551"/>
          </a:xfrm>
          <a:prstGeom prst="rect">
            <a:avLst/>
          </a:prstGeom>
          <a:noFill/>
        </p:spPr>
      </p:pic>
      <p:pic>
        <p:nvPicPr>
          <p:cNvPr id="2057" name="Picture 9" descr="http://1.bp.blogspot.com/-tbPcJ7y6MU0/TfH-0ivZZ1I/AAAAAAAAAK8/WbzBtSVbkMw/s320/2.jpg"/>
          <p:cNvPicPr>
            <a:picLocks noChangeAspect="1" noChangeArrowheads="1"/>
          </p:cNvPicPr>
          <p:nvPr/>
        </p:nvPicPr>
        <p:blipFill>
          <a:blip r:embed="rId4" cstate="print"/>
          <a:srcRect/>
          <a:stretch>
            <a:fillRect/>
          </a:stretch>
        </p:blipFill>
        <p:spPr bwMode="auto">
          <a:xfrm>
            <a:off x="5257800" y="4038600"/>
            <a:ext cx="3048000" cy="2571751"/>
          </a:xfrm>
          <a:prstGeom prst="rect">
            <a:avLst/>
          </a:prstGeom>
          <a:noFill/>
        </p:spPr>
      </p:pic>
      <p:sp>
        <p:nvSpPr>
          <p:cNvPr id="10" name="1 Título"/>
          <p:cNvSpPr txBox="1">
            <a:spLocks/>
          </p:cNvSpPr>
          <p:nvPr/>
        </p:nvSpPr>
        <p:spPr>
          <a:xfrm>
            <a:off x="838200" y="152400"/>
            <a:ext cx="752094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all" spc="0" normalizeH="0" baseline="0" noProof="0" dirty="0" smtClean="0">
                <a:ln>
                  <a:noFill/>
                </a:ln>
                <a:solidFill>
                  <a:schemeClr val="tx1"/>
                </a:solidFill>
                <a:effectLst/>
                <a:uLnTx/>
                <a:uFillTx/>
                <a:latin typeface="+mj-lt"/>
                <a:ea typeface="+mj-ea"/>
                <a:cs typeface="+mj-cs"/>
              </a:rPr>
              <a:t>SUS tecnologías</a:t>
            </a:r>
            <a:endParaRPr kumimoji="0" lang="es-ES" sz="2800" b="0" i="0" u="none" strike="noStrike" kern="1200" cap="all" spc="0" normalizeH="0" baseline="0" noProof="0" dirty="0">
              <a:ln>
                <a:noFill/>
              </a:ln>
              <a:solidFill>
                <a:schemeClr val="tx1"/>
              </a:solidFill>
              <a:effectLst/>
              <a:uLnTx/>
              <a:uFillTx/>
              <a:latin typeface="+mj-lt"/>
              <a:ea typeface="+mj-ea"/>
              <a:cs typeface="+mj-cs"/>
            </a:endParaRPr>
          </a:p>
        </p:txBody>
      </p:sp>
      <p:sp>
        <p:nvSpPr>
          <p:cNvPr id="2058" name="Rectangle 10"/>
          <p:cNvSpPr>
            <a:spLocks noChangeArrowheads="1"/>
          </p:cNvSpPr>
          <p:nvPr/>
        </p:nvSpPr>
        <p:spPr bwMode="auto">
          <a:xfrm>
            <a:off x="533400" y="2514600"/>
            <a:ext cx="4374659"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ea typeface="Times New Roman" pitchFamily="18" charset="0"/>
                <a:cs typeface="Arial" pitchFamily="34" charset="0"/>
              </a:rPr>
              <a:t>Existen dos métodos para inyectar la tinta:</a:t>
            </a:r>
          </a:p>
          <a:p>
            <a:pPr lvl="0" algn="just" fontAlgn="base">
              <a:spcBef>
                <a:spcPct val="0"/>
              </a:spcBef>
              <a:spcAft>
                <a:spcPct val="0"/>
              </a:spcAft>
            </a:pPr>
            <a:r>
              <a:rPr lang="es-ES" dirty="0" smtClean="0"/>
              <a:t>-Método térmico</a:t>
            </a:r>
          </a:p>
          <a:p>
            <a:pPr lvl="0" algn="just" fontAlgn="base">
              <a:spcBef>
                <a:spcPct val="0"/>
              </a:spcBef>
              <a:spcAft>
                <a:spcPct val="0"/>
              </a:spcAft>
            </a:pPr>
            <a:r>
              <a:rPr lang="es-ES" dirty="0" smtClean="0"/>
              <a:t>-Método piezoeléctrico</a:t>
            </a:r>
            <a:endParaRPr kumimoji="0" lang="es-ES" b="0" i="0" u="none" strike="noStrike" cap="none" normalizeH="0" baseline="0" dirty="0" smtClean="0">
              <a:ln>
                <a:noFill/>
              </a:ln>
              <a:solidFill>
                <a:srgbClr val="000000"/>
              </a:solidFill>
              <a:effectLs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dirty="0" smtClean="0">
              <a:solidFill>
                <a:srgbClr val="000000"/>
              </a:solidFill>
              <a:latin typeface="+mj-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rgbClr val="000000"/>
              </a:solidFill>
              <a:effectLst/>
              <a:latin typeface="+mj-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rgbClr val="000000"/>
              </a:solidFill>
              <a:effectLst/>
              <a:latin typeface="+mj-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424019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IMpacto</a:t>
            </a:r>
            <a:endParaRPr lang="es-ES" dirty="0"/>
          </a:p>
        </p:txBody>
      </p:sp>
      <p:sp>
        <p:nvSpPr>
          <p:cNvPr id="3" name="2 Marcador de contenido"/>
          <p:cNvSpPr>
            <a:spLocks noGrp="1"/>
          </p:cNvSpPr>
          <p:nvPr>
            <p:ph idx="1"/>
          </p:nvPr>
        </p:nvSpPr>
        <p:spPr>
          <a:xfrm>
            <a:off x="762000" y="1143000"/>
            <a:ext cx="7520940" cy="3579849"/>
          </a:xfrm>
        </p:spPr>
        <p:txBody>
          <a:bodyPr/>
          <a:lstStyle/>
          <a:p>
            <a:r>
              <a:rPr lang="es-ES" sz="1800" b="0" dirty="0" smtClean="0">
                <a:latin typeface="+mj-lt"/>
              </a:rPr>
              <a:t>Estas se basan en la fuerza de impacto para transferir tinta a medio, parecidas a las máquinas de escribir. Hay dos tipos de impresoras de impacto: la impresora de margarita y la impresora de rueda.</a:t>
            </a:r>
            <a:endParaRPr lang="es-CL" sz="1800" dirty="0" smtClean="0">
              <a:latin typeface="+mj-lt"/>
            </a:endParaRPr>
          </a:p>
          <a:p>
            <a:r>
              <a:rPr lang="es-ES" sz="1800" b="0" dirty="0" smtClean="0">
                <a:latin typeface="+mj-lt"/>
              </a:rPr>
              <a:t>Este tipo de impresora trabaja con un cabezal en el que hay agujas, </a:t>
            </a:r>
            <a:r>
              <a:rPr lang="es-ES" sz="1800" b="0" dirty="0" smtClean="0">
                <a:latin typeface="+mj-lt"/>
              </a:rPr>
              <a:t>estas</a:t>
            </a:r>
          </a:p>
          <a:p>
            <a:r>
              <a:rPr lang="es-ES" sz="1800" b="0" dirty="0" smtClean="0">
                <a:latin typeface="+mj-lt"/>
              </a:rPr>
              <a:t>golpean </a:t>
            </a:r>
            <a:r>
              <a:rPr lang="es-ES" sz="1800" b="0" dirty="0" smtClean="0">
                <a:latin typeface="+mj-lt"/>
              </a:rPr>
              <a:t>una cinta que genera la impresión de la letra.</a:t>
            </a:r>
            <a:endParaRPr lang="es-CL" sz="1800" dirty="0" smtClean="0">
              <a:latin typeface="+mj-lt"/>
            </a:endParaRPr>
          </a:p>
          <a:p>
            <a:r>
              <a:rPr lang="es-ES" b="0" dirty="0" smtClean="0"/>
              <a:t> </a:t>
            </a:r>
            <a:endParaRPr lang="es-CL" dirty="0" smtClean="0"/>
          </a:p>
          <a:p>
            <a:endParaRPr lang="es-ES" dirty="0"/>
          </a:p>
        </p:txBody>
      </p:sp>
      <p:pic>
        <p:nvPicPr>
          <p:cNvPr id="1026" name="Picture 2" descr="http://www.redtienda.net/storeimages/officecomputer/pro/263404.file_b.jpg"/>
          <p:cNvPicPr>
            <a:picLocks noChangeAspect="1" noChangeArrowheads="1"/>
          </p:cNvPicPr>
          <p:nvPr/>
        </p:nvPicPr>
        <p:blipFill>
          <a:blip r:embed="rId2" cstate="print"/>
          <a:srcRect/>
          <a:stretch>
            <a:fillRect/>
          </a:stretch>
        </p:blipFill>
        <p:spPr bwMode="auto">
          <a:xfrm>
            <a:off x="2362200" y="2819400"/>
            <a:ext cx="3743325" cy="3743325"/>
          </a:xfrm>
          <a:prstGeom prst="rect">
            <a:avLst/>
          </a:prstGeom>
          <a:noFill/>
        </p:spPr>
      </p:pic>
    </p:spTree>
    <p:extLst>
      <p:ext uri="{BB962C8B-B14F-4D97-AF65-F5344CB8AC3E}">
        <p14:creationId xmlns:p14="http://schemas.microsoft.com/office/powerpoint/2010/main" xmlns="" val="323899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Matriz de punto </a:t>
            </a:r>
            <a:endParaRPr lang="es-CL" dirty="0"/>
          </a:p>
        </p:txBody>
      </p:sp>
      <p:sp>
        <p:nvSpPr>
          <p:cNvPr id="3" name="2 Marcador de contenido"/>
          <p:cNvSpPr>
            <a:spLocks noGrp="1"/>
          </p:cNvSpPr>
          <p:nvPr>
            <p:ph idx="1"/>
          </p:nvPr>
        </p:nvSpPr>
        <p:spPr/>
        <p:txBody>
          <a:bodyPr/>
          <a:lstStyle/>
          <a:p>
            <a:pPr algn="just"/>
            <a:r>
              <a:rPr lang="es-ES" sz="1800" b="0" dirty="0" smtClean="0"/>
              <a:t>Son impresoras de impacto que utilizan una matriz de pequeños alfileres para crear puntos precisos. La ventaja de estas por sobre las impresoras de impacto es que producen imágenes además de texto.</a:t>
            </a:r>
            <a:endParaRPr lang="es-CL" sz="1800" dirty="0" smtClean="0"/>
          </a:p>
          <a:p>
            <a:pPr algn="just"/>
            <a:r>
              <a:rPr lang="es-ES" sz="1800" b="0" dirty="0" smtClean="0"/>
              <a:t>Existen dos tipos de impresoras de matriz: Las impresoras de alambre balístico y las de energía almacenada.</a:t>
            </a:r>
            <a:endParaRPr lang="es-CL" sz="1800" dirty="0" smtClean="0"/>
          </a:p>
          <a:p>
            <a:endParaRPr lang="es-CL" dirty="0"/>
          </a:p>
        </p:txBody>
      </p:sp>
      <p:pic>
        <p:nvPicPr>
          <p:cNvPr id="28674" name="Picture 2" descr="http://www.thecom.cl/th/images/OKI320.jpg"/>
          <p:cNvPicPr>
            <a:picLocks noChangeAspect="1" noChangeArrowheads="1"/>
          </p:cNvPicPr>
          <p:nvPr/>
        </p:nvPicPr>
        <p:blipFill>
          <a:blip r:embed="rId2" cstate="print"/>
          <a:srcRect/>
          <a:stretch>
            <a:fillRect/>
          </a:stretch>
        </p:blipFill>
        <p:spPr bwMode="auto">
          <a:xfrm>
            <a:off x="533400" y="3124200"/>
            <a:ext cx="3048000" cy="3048000"/>
          </a:xfrm>
          <a:prstGeom prst="rect">
            <a:avLst/>
          </a:prstGeom>
          <a:noFill/>
        </p:spPr>
      </p:pic>
      <p:pic>
        <p:nvPicPr>
          <p:cNvPr id="28676" name="Picture 4" descr="http://www.monografias.com/trabajos59/impresora/im2.jpg"/>
          <p:cNvPicPr>
            <a:picLocks noChangeAspect="1" noChangeArrowheads="1"/>
          </p:cNvPicPr>
          <p:nvPr/>
        </p:nvPicPr>
        <p:blipFill>
          <a:blip r:embed="rId3" cstate="print"/>
          <a:srcRect/>
          <a:stretch>
            <a:fillRect/>
          </a:stretch>
        </p:blipFill>
        <p:spPr bwMode="auto">
          <a:xfrm>
            <a:off x="4191000" y="3429000"/>
            <a:ext cx="4343400" cy="2133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Sublimacion</a:t>
            </a:r>
            <a:r>
              <a:rPr lang="es-MX" dirty="0" smtClean="0"/>
              <a:t> de tinta</a:t>
            </a:r>
            <a:endParaRPr lang="es-CL" dirty="0"/>
          </a:p>
        </p:txBody>
      </p:sp>
      <p:sp>
        <p:nvSpPr>
          <p:cNvPr id="3" name="2 Marcador de contenido"/>
          <p:cNvSpPr>
            <a:spLocks noGrp="1"/>
          </p:cNvSpPr>
          <p:nvPr>
            <p:ph idx="1"/>
          </p:nvPr>
        </p:nvSpPr>
        <p:spPr/>
        <p:txBody>
          <a:bodyPr/>
          <a:lstStyle/>
          <a:p>
            <a:r>
              <a:rPr lang="es-ES" sz="1800" b="0" dirty="0" smtClean="0"/>
              <a:t>Este tipo de impresora emplea un proceso de impresión que utiliza calor para transferir tinta a medios como tarjetas de plástico, papel o lienzos. El proceso consiste usualmente en poner un color cada vez utilizando una cinta que tiene paneles de color.</a:t>
            </a:r>
            <a:endParaRPr lang="es-CL" sz="1800" dirty="0" smtClean="0"/>
          </a:p>
          <a:p>
            <a:endParaRPr lang="es-CL" dirty="0"/>
          </a:p>
        </p:txBody>
      </p:sp>
      <p:pic>
        <p:nvPicPr>
          <p:cNvPr id="27650" name="Picture 2" descr="Sony DDP-FP90"/>
          <p:cNvPicPr>
            <a:picLocks noChangeAspect="1" noChangeArrowheads="1"/>
          </p:cNvPicPr>
          <p:nvPr/>
        </p:nvPicPr>
        <p:blipFill>
          <a:blip r:embed="rId2" cstate="print"/>
          <a:srcRect/>
          <a:stretch>
            <a:fillRect/>
          </a:stretch>
        </p:blipFill>
        <p:spPr bwMode="auto">
          <a:xfrm>
            <a:off x="2590800" y="2971800"/>
            <a:ext cx="4221149" cy="3352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Tipo de impresora</a:t>
            </a:r>
            <a:endParaRPr lang="es-CL" dirty="0"/>
          </a:p>
        </p:txBody>
      </p:sp>
      <p:sp>
        <p:nvSpPr>
          <p:cNvPr id="3" name="2 Marcador de contenido"/>
          <p:cNvSpPr>
            <a:spLocks noGrp="1"/>
          </p:cNvSpPr>
          <p:nvPr>
            <p:ph idx="1"/>
          </p:nvPr>
        </p:nvSpPr>
        <p:spPr>
          <a:xfrm>
            <a:off x="381000" y="990600"/>
            <a:ext cx="7520940" cy="3928572"/>
          </a:xfrm>
        </p:spPr>
        <p:txBody>
          <a:bodyPr>
            <a:normAutofit/>
          </a:bodyPr>
          <a:lstStyle/>
          <a:p>
            <a:r>
              <a:rPr lang="es-MX" sz="2000" dirty="0" smtClean="0"/>
              <a:t>-Laser</a:t>
            </a:r>
          </a:p>
          <a:p>
            <a:r>
              <a:rPr lang="es-MX" sz="2000" dirty="0" smtClean="0"/>
              <a:t>-</a:t>
            </a:r>
            <a:r>
              <a:rPr lang="es-MX" sz="2000" dirty="0" err="1" smtClean="0"/>
              <a:t>Multifuncion</a:t>
            </a:r>
            <a:endParaRPr lang="es-MX" sz="2000" dirty="0" smtClean="0"/>
          </a:p>
          <a:p>
            <a:r>
              <a:rPr lang="es-MX" sz="2000" dirty="0" smtClean="0"/>
              <a:t>-</a:t>
            </a:r>
            <a:r>
              <a:rPr lang="es-MX" sz="2000" dirty="0" err="1" smtClean="0"/>
              <a:t>Inyeccion</a:t>
            </a:r>
            <a:r>
              <a:rPr lang="es-MX" sz="2000" dirty="0" smtClean="0"/>
              <a:t> de tinta</a:t>
            </a:r>
          </a:p>
          <a:p>
            <a:r>
              <a:rPr lang="es-MX" sz="2000" dirty="0" smtClean="0"/>
              <a:t>-Matriciales</a:t>
            </a:r>
          </a:p>
          <a:p>
            <a:r>
              <a:rPr lang="es-MX" sz="2000" dirty="0" smtClean="0"/>
              <a:t>-</a:t>
            </a:r>
            <a:r>
              <a:rPr lang="es-MX" sz="2000" dirty="0" err="1" smtClean="0"/>
              <a:t>Fotograficas</a:t>
            </a:r>
            <a:endParaRPr lang="es-MX" sz="2000" dirty="0" smtClean="0"/>
          </a:p>
          <a:p>
            <a:r>
              <a:rPr lang="es-MX" sz="2000" dirty="0" smtClean="0"/>
              <a:t>-Gran formato o </a:t>
            </a:r>
            <a:r>
              <a:rPr lang="es-MX" sz="2000" dirty="0" err="1" smtClean="0"/>
              <a:t>Ploter</a:t>
            </a:r>
            <a:endParaRPr lang="es-MX" sz="2000" dirty="0" smtClean="0"/>
          </a:p>
          <a:p>
            <a:r>
              <a:rPr lang="es-MX" sz="2000" dirty="0" smtClean="0"/>
              <a:t>-De etiquetas</a:t>
            </a:r>
          </a:p>
          <a:p>
            <a:r>
              <a:rPr lang="es-MX" sz="2000" dirty="0" smtClean="0"/>
              <a:t>-De CD O DVD </a:t>
            </a:r>
          </a:p>
          <a:p>
            <a:r>
              <a:rPr lang="es-MX" sz="2000" dirty="0" smtClean="0"/>
              <a:t>-</a:t>
            </a:r>
            <a:r>
              <a:rPr lang="es-MX" sz="2000" dirty="0" err="1" smtClean="0"/>
              <a:t>Termicas</a:t>
            </a:r>
            <a:endParaRPr lang="es-CL" sz="2000" dirty="0"/>
          </a:p>
        </p:txBody>
      </p:sp>
      <p:sp>
        <p:nvSpPr>
          <p:cNvPr id="29697" name="Rectangle 1"/>
          <p:cNvSpPr>
            <a:spLocks noChangeArrowheads="1"/>
          </p:cNvSpPr>
          <p:nvPr/>
        </p:nvSpPr>
        <p:spPr bwMode="auto">
          <a:xfrm>
            <a:off x="3505200" y="1066800"/>
            <a:ext cx="51816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Times New Roman" pitchFamily="18" charset="0"/>
                <a:cs typeface="Arial" pitchFamily="34" charset="0"/>
              </a:rPr>
              <a:t>Todas las impresoras también tienen una memoria interna que van desde los 8KB en las impresoras matriciales hasta mínimo 1MB en las de láser.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Times New Roman" pitchFamily="18" charset="0"/>
                <a:cs typeface="Arial" pitchFamily="34" charset="0"/>
              </a:rPr>
              <a:t> </a:t>
            </a:r>
            <a:r>
              <a:rPr kumimoji="0" lang="es-ES" b="0" i="0" u="none" strike="noStrike" cap="none" normalizeH="0" baseline="0" dirty="0" smtClean="0">
                <a:ln>
                  <a:noFill/>
                </a:ln>
                <a:solidFill>
                  <a:srgbClr val="000000"/>
                </a:solidFill>
                <a:effectLst/>
                <a:ea typeface="Times New Roman" pitchFamily="18" charset="0"/>
                <a:cs typeface="Arial" pitchFamily="34" charset="0"/>
              </a:rPr>
              <a:t>La memoria se usa como buffer y como almacenamiento permanente y semipermanente. Además su uso es necesario porque el tratamiento de gráficos vectoriales y el diseño de fuentes en mapa de bits consumen memoria.</a:t>
            </a:r>
            <a:endParaRPr kumimoji="0" lang="es-ES"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ea typeface="Times New Roman" pitchFamily="18" charset="0"/>
                <a:cs typeface="Arial" pitchFamily="34" charset="0"/>
              </a:rPr>
              <a:t>El buffer es utilizado para mantener trabajos de impresión activos y la permanencia se utiliza para almacenar el diseño de las fuentes y los datos.</a:t>
            </a:r>
            <a:endParaRPr kumimoji="0" lang="es-ES" b="0" i="0" u="none" strike="noStrike" cap="none" normalizeH="0" baseline="0" dirty="0" smtClean="0">
              <a:ln>
                <a:noFill/>
              </a:ln>
              <a:solidFill>
                <a:schemeClr val="tx1"/>
              </a:solidFill>
              <a:effectLst/>
              <a:cs typeface="Arial" pitchFamily="34" charset="0"/>
            </a:endParaRPr>
          </a:p>
        </p:txBody>
      </p:sp>
      <p:pic>
        <p:nvPicPr>
          <p:cNvPr id="29699" name="Picture 3" descr="http://maipaucami.files.wordpress.com/2010/11/actualizado-recientemente4.jpg"/>
          <p:cNvPicPr>
            <a:picLocks noChangeAspect="1" noChangeArrowheads="1"/>
          </p:cNvPicPr>
          <p:nvPr/>
        </p:nvPicPr>
        <p:blipFill>
          <a:blip r:embed="rId2" cstate="print"/>
          <a:srcRect/>
          <a:stretch>
            <a:fillRect/>
          </a:stretch>
        </p:blipFill>
        <p:spPr bwMode="auto">
          <a:xfrm>
            <a:off x="2667000" y="4191000"/>
            <a:ext cx="3886200" cy="24307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19400"/>
            <a:ext cx="7520940" cy="548640"/>
          </a:xfrm>
        </p:spPr>
        <p:txBody>
          <a:bodyPr/>
          <a:lstStyle/>
          <a:p>
            <a:r>
              <a:rPr lang="es-ES" sz="7200" dirty="0" smtClean="0"/>
              <a:t>Comparación de precios</a:t>
            </a:r>
            <a:r>
              <a:rPr lang="es-CL" dirty="0" smtClean="0"/>
              <a:t/>
            </a:r>
            <a:br>
              <a:rPr lang="es-CL" dirty="0" smtClean="0"/>
            </a:br>
            <a:endParaRPr lang="es-C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Impresoras a tinta Epson y HP:</a:t>
            </a:r>
            <a:r>
              <a:rPr lang="es-CL" dirty="0" smtClean="0"/>
              <a:t/>
            </a:r>
            <a:br>
              <a:rPr lang="es-CL" dirty="0" smtClean="0"/>
            </a:br>
            <a:endParaRPr lang="es-CL" dirty="0"/>
          </a:p>
        </p:txBody>
      </p:sp>
      <p:sp>
        <p:nvSpPr>
          <p:cNvPr id="30721" name="Rectangle 1"/>
          <p:cNvSpPr>
            <a:spLocks noChangeArrowheads="1"/>
          </p:cNvSpPr>
          <p:nvPr/>
        </p:nvSpPr>
        <p:spPr bwMode="auto">
          <a:xfrm>
            <a:off x="381000" y="990600"/>
            <a:ext cx="38862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Arial" pitchFamily="34" charset="0"/>
              </a:rPr>
              <a:t>Epson </a:t>
            </a:r>
            <a:r>
              <a:rPr kumimoji="0" lang="es-ES" b="0" i="0" u="none" strike="noStrike" cap="none" normalizeH="0" baseline="0" dirty="0" err="1" smtClean="0">
                <a:ln>
                  <a:noFill/>
                </a:ln>
                <a:solidFill>
                  <a:schemeClr val="tx1"/>
                </a:solidFill>
                <a:effectLst/>
                <a:ea typeface="Calibri" pitchFamily="34" charset="0"/>
                <a:cs typeface="Arial" pitchFamily="34" charset="0"/>
              </a:rPr>
              <a:t>Stylus</a:t>
            </a:r>
            <a:r>
              <a:rPr kumimoji="0" lang="es-ES" b="0" i="0" u="none" strike="noStrike" cap="none" normalizeH="0" baseline="0" dirty="0" smtClean="0">
                <a:ln>
                  <a:noFill/>
                </a:ln>
                <a:solidFill>
                  <a:schemeClr val="tx1"/>
                </a:solidFill>
                <a:effectLst/>
                <a:ea typeface="Calibri" pitchFamily="34" charset="0"/>
                <a:cs typeface="Arial" pitchFamily="34" charset="0"/>
              </a:rPr>
              <a:t> r3000: $43 mil pesos,</a:t>
            </a:r>
            <a:r>
              <a:rPr kumimoji="0" lang="es-ES" b="0" i="0" u="none" strike="noStrike" cap="none" normalizeH="0" baseline="0" dirty="0" smtClean="0">
                <a:ln>
                  <a:noFill/>
                </a:ln>
                <a:solidFill>
                  <a:srgbClr val="4D4D4D"/>
                </a:solidFill>
                <a:effectLst/>
                <a:ea typeface="Calibri" pitchFamily="34" charset="0"/>
                <a:cs typeface="Arial" pitchFamily="34" charset="0"/>
              </a:rPr>
              <a:t> </a:t>
            </a:r>
            <a:r>
              <a:rPr kumimoji="0" lang="es-ES" b="0" i="0" u="none" strike="noStrike" cap="none" normalizeH="0" baseline="0" dirty="0" smtClean="0">
                <a:ln>
                  <a:noFill/>
                </a:ln>
                <a:solidFill>
                  <a:schemeClr val="tx1"/>
                </a:solidFill>
                <a:effectLst/>
                <a:ea typeface="Calibri" pitchFamily="34" charset="0"/>
                <a:cs typeface="Arial" pitchFamily="34" charset="0"/>
              </a:rPr>
              <a:t>tecnología de inyección de tinta bajo demanda (piezoeléctrica), Tecnología de gotas de tinta de tamaño variable, 180 inyectores para cada tinta de negro, 180 inyectores para cada tinta de color.</a:t>
            </a:r>
            <a:endParaRPr kumimoji="0" lang="es-ES" b="0" i="0" u="none" strike="noStrike" cap="none" normalizeH="0" baseline="0" dirty="0" smtClean="0">
              <a:ln>
                <a:noFill/>
              </a:ln>
              <a:solidFill>
                <a:schemeClr val="tx1"/>
              </a:solidFill>
              <a:effectLst/>
              <a:cs typeface="Arial" pitchFamily="34" charset="0"/>
            </a:endParaRPr>
          </a:p>
        </p:txBody>
      </p:sp>
      <p:sp>
        <p:nvSpPr>
          <p:cNvPr id="30722" name="Rectangle 2"/>
          <p:cNvSpPr>
            <a:spLocks noChangeArrowheads="1"/>
          </p:cNvSpPr>
          <p:nvPr/>
        </p:nvSpPr>
        <p:spPr bwMode="auto">
          <a:xfrm>
            <a:off x="4038600" y="4129445"/>
            <a:ext cx="4648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Arial" pitchFamily="34" charset="0"/>
              </a:rPr>
              <a:t>HP DESJET 3515: $44 mil pesos, imprime, copia y escanea, con velocidad de impresión en negro de 8ppm y a color de 5ppm. Tecnología de inyección  térmica de tinta HP.</a:t>
            </a:r>
            <a:endParaRPr kumimoji="0" lang="es-ES" b="0" i="0" u="none" strike="noStrike" cap="none" normalizeH="0" baseline="0" dirty="0" smtClean="0">
              <a:ln>
                <a:noFill/>
              </a:ln>
              <a:solidFill>
                <a:schemeClr val="tx1"/>
              </a:solidFill>
              <a:effectLst/>
              <a:cs typeface="Arial" pitchFamily="34" charset="0"/>
            </a:endParaRPr>
          </a:p>
        </p:txBody>
      </p:sp>
      <p:pic>
        <p:nvPicPr>
          <p:cNvPr id="6" name="5 Imagen" descr="Epson Stylus Photo R3000"/>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24400" y="1371600"/>
            <a:ext cx="3352800" cy="1981200"/>
          </a:xfrm>
          <a:prstGeom prst="rect">
            <a:avLst/>
          </a:prstGeom>
          <a:noFill/>
          <a:ln>
            <a:noFill/>
          </a:ln>
        </p:spPr>
      </p:pic>
      <p:pic>
        <p:nvPicPr>
          <p:cNvPr id="7" name="6 Imagen" descr="https://www.hponline.cl/docs_clientes/productos/detalle/HPIMSC0166.pn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09600" y="3581400"/>
            <a:ext cx="3124200" cy="205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Impresoras multifuncionales Epson y </a:t>
            </a:r>
            <a:r>
              <a:rPr lang="es-ES" dirty="0" smtClean="0"/>
              <a:t>HP: </a:t>
            </a:r>
            <a:r>
              <a:rPr lang="es-CL" dirty="0" smtClean="0"/>
              <a:t/>
            </a:r>
            <a:br>
              <a:rPr lang="es-CL" dirty="0" smtClean="0"/>
            </a:br>
            <a:endParaRPr lang="es-CL" dirty="0"/>
          </a:p>
        </p:txBody>
      </p:sp>
      <p:sp>
        <p:nvSpPr>
          <p:cNvPr id="5" name="4 Rectángulo"/>
          <p:cNvSpPr/>
          <p:nvPr/>
        </p:nvSpPr>
        <p:spPr>
          <a:xfrm>
            <a:off x="3962400" y="1143000"/>
            <a:ext cx="4572000" cy="1477328"/>
          </a:xfrm>
          <a:prstGeom prst="rect">
            <a:avLst/>
          </a:prstGeom>
        </p:spPr>
        <p:txBody>
          <a:bodyPr>
            <a:spAutoFit/>
          </a:bodyPr>
          <a:lstStyle/>
          <a:p>
            <a:pPr>
              <a:defRPr/>
            </a:pPr>
            <a:r>
              <a:rPr lang="es-ES" dirty="0" smtClean="0"/>
              <a:t>Epson L210: $100 mil pesos, tecnología EPSON </a:t>
            </a:r>
            <a:r>
              <a:rPr lang="es-ES" dirty="0" err="1" smtClean="0"/>
              <a:t>Micropiezo</a:t>
            </a:r>
            <a:r>
              <a:rPr lang="es-ES" dirty="0" smtClean="0"/>
              <a:t> punto variable </a:t>
            </a:r>
            <a:br>
              <a:rPr lang="es-ES" dirty="0" smtClean="0"/>
            </a:br>
            <a:r>
              <a:rPr lang="es-ES" dirty="0" smtClean="0"/>
              <a:t>Impresión a 4 colores (CMYK, Negro Foto), esta impresora multifuncional es perfecta para la familia apasionada por la tecnología.</a:t>
            </a:r>
            <a:endParaRPr lang="es-CL" dirty="0" smtClean="0"/>
          </a:p>
        </p:txBody>
      </p:sp>
      <p:pic>
        <p:nvPicPr>
          <p:cNvPr id="6" name="5 Imagen" descr="http://global.latin.epson.com/data/pais/GL/images/C11CC59201_ImagenBig.pn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7200" y="1828800"/>
            <a:ext cx="3190875" cy="1798493"/>
          </a:xfrm>
          <a:prstGeom prst="rect">
            <a:avLst/>
          </a:prstGeom>
          <a:noFill/>
          <a:ln>
            <a:noFill/>
          </a:ln>
        </p:spPr>
      </p:pic>
      <p:sp>
        <p:nvSpPr>
          <p:cNvPr id="32770" name="Rectangle 2"/>
          <p:cNvSpPr>
            <a:spLocks noChangeArrowheads="1"/>
          </p:cNvSpPr>
          <p:nvPr/>
        </p:nvSpPr>
        <p:spPr bwMode="auto">
          <a:xfrm>
            <a:off x="457200" y="4114800"/>
            <a:ext cx="4114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Arial" pitchFamily="34" charset="0"/>
              </a:rPr>
              <a:t>HP </a:t>
            </a:r>
            <a:r>
              <a:rPr kumimoji="0" lang="es-ES" b="0" i="0" u="none" strike="noStrike" cap="none" normalizeH="0" baseline="0" dirty="0" err="1" smtClean="0">
                <a:ln>
                  <a:noFill/>
                </a:ln>
                <a:solidFill>
                  <a:schemeClr val="tx1"/>
                </a:solidFill>
                <a:effectLst/>
                <a:ea typeface="Calibri" pitchFamily="34" charset="0"/>
                <a:cs typeface="Arial" pitchFamily="34" charset="0"/>
              </a:rPr>
              <a:t>Deskjet</a:t>
            </a:r>
            <a:r>
              <a:rPr kumimoji="0" lang="es-ES" b="0" i="0" u="none" strike="noStrike" cap="none" normalizeH="0" baseline="0" dirty="0" smtClean="0">
                <a:ln>
                  <a:noFill/>
                </a:ln>
                <a:solidFill>
                  <a:schemeClr val="tx1"/>
                </a:solidFill>
                <a:effectLst/>
                <a:ea typeface="Calibri" pitchFamily="34" charset="0"/>
                <a:cs typeface="Arial" pitchFamily="34" charset="0"/>
              </a:rPr>
              <a:t> </a:t>
            </a:r>
            <a:r>
              <a:rPr kumimoji="0" lang="es-ES" b="0" i="0" u="none" strike="noStrike" cap="none" normalizeH="0" baseline="0" dirty="0" err="1" smtClean="0">
                <a:ln>
                  <a:noFill/>
                </a:ln>
                <a:solidFill>
                  <a:schemeClr val="tx1"/>
                </a:solidFill>
                <a:effectLst/>
                <a:ea typeface="Calibri" pitchFamily="34" charset="0"/>
                <a:cs typeface="Arial" pitchFamily="34" charset="0"/>
              </a:rPr>
              <a:t>Ink</a:t>
            </a:r>
            <a:r>
              <a:rPr kumimoji="0" lang="es-ES" b="0" i="0" u="none" strike="noStrike" cap="none" normalizeH="0" baseline="0" dirty="0" smtClean="0">
                <a:ln>
                  <a:noFill/>
                </a:ln>
                <a:solidFill>
                  <a:schemeClr val="tx1"/>
                </a:solidFill>
                <a:effectLst/>
                <a:ea typeface="Calibri" pitchFamily="34" charset="0"/>
                <a:cs typeface="Arial" pitchFamily="34" charset="0"/>
              </a:rPr>
              <a:t> 4625: $64 mil pesos. Esta multifuncional imprime, copia, escanea y además envía faxes. Tecnología de inyección térmica HP, con cartuchos de tinta HP más económicos .</a:t>
            </a:r>
            <a:endParaRPr kumimoji="0" lang="es-ES" b="0" i="0" u="none" strike="noStrike" cap="none" normalizeH="0" baseline="0" dirty="0" smtClean="0">
              <a:ln>
                <a:noFill/>
              </a:ln>
              <a:solidFill>
                <a:schemeClr val="tx1"/>
              </a:solidFill>
              <a:effectLst/>
              <a:cs typeface="Arial" pitchFamily="34" charset="0"/>
            </a:endParaRPr>
          </a:p>
        </p:txBody>
      </p:sp>
      <p:pic>
        <p:nvPicPr>
          <p:cNvPr id="8" name="7 Imagen" descr="https://www.hponline.cl/docs_clientes/productos/detalle/HPIMSC0162.pn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181600" y="3733800"/>
            <a:ext cx="3124200" cy="205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352800"/>
            <a:ext cx="7978140" cy="548640"/>
          </a:xfrm>
        </p:spPr>
        <p:txBody>
          <a:bodyPr/>
          <a:lstStyle/>
          <a:p>
            <a:pPr algn="ctr"/>
            <a:r>
              <a:rPr lang="es-ES" sz="6800" dirty="0" smtClean="0"/>
              <a:t>Conclusiones</a:t>
            </a:r>
            <a:br>
              <a:rPr lang="es-ES" sz="6800" dirty="0" smtClean="0"/>
            </a:br>
            <a:r>
              <a:rPr lang="es-ES" sz="6800" dirty="0" smtClean="0"/>
              <a:t>y Recomendaciones</a:t>
            </a:r>
            <a:r>
              <a:rPr lang="es-CL" dirty="0" smtClean="0"/>
              <a:t/>
            </a:r>
            <a:br>
              <a:rPr lang="es-CL" dirty="0" smtClean="0"/>
            </a:br>
            <a:endParaRPr lang="es-C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62000" y="2590800"/>
            <a:ext cx="7862730" cy="1015663"/>
          </a:xfrm>
          <a:prstGeom prst="rect">
            <a:avLst/>
          </a:prstGeom>
        </p:spPr>
        <p:txBody>
          <a:bodyPr wrap="none">
            <a:spAutoFit/>
          </a:bodyPr>
          <a:lstStyle/>
          <a:p>
            <a:r>
              <a:rPr lang="es-MX" sz="6000" b="1" dirty="0" smtClean="0"/>
              <a:t>Gracias por su atención</a:t>
            </a:r>
            <a:endParaRPr lang="es-CL" sz="6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impresora </a:t>
            </a:r>
            <a:endParaRPr lang="es-ES" dirty="0"/>
          </a:p>
        </p:txBody>
      </p:sp>
      <p:sp>
        <p:nvSpPr>
          <p:cNvPr id="6" name="5 Rectángulo"/>
          <p:cNvSpPr/>
          <p:nvPr/>
        </p:nvSpPr>
        <p:spPr>
          <a:xfrm>
            <a:off x="609600" y="1371600"/>
            <a:ext cx="7162800" cy="1477328"/>
          </a:xfrm>
          <a:prstGeom prst="rect">
            <a:avLst/>
          </a:prstGeom>
        </p:spPr>
        <p:txBody>
          <a:bodyPr wrap="square">
            <a:spAutoFit/>
          </a:bodyPr>
          <a:lstStyle/>
          <a:p>
            <a:r>
              <a:rPr lang="es-ES" dirty="0"/>
              <a:t>Una impresora es un dispositivo periférico del ordenador que permite producir una gama permanente de textos o gráficos de documentos almacenados en un formato electrónico, imprimiéndolos en medios físicos, normalmente en papel, utilizando cartuchos de tinta o tecnología láser. </a:t>
            </a:r>
          </a:p>
        </p:txBody>
      </p:sp>
      <p:pic>
        <p:nvPicPr>
          <p:cNvPr id="11266" name="Picture 2" descr="http://www.appinformatica.com/imf/impresoras-impresora-canon-pixma-ip4500-1g.jpg"/>
          <p:cNvPicPr>
            <a:picLocks noChangeAspect="1" noChangeArrowheads="1"/>
          </p:cNvPicPr>
          <p:nvPr/>
        </p:nvPicPr>
        <p:blipFill>
          <a:blip r:embed="rId2" cstate="print"/>
          <a:srcRect/>
          <a:stretch>
            <a:fillRect/>
          </a:stretch>
        </p:blipFill>
        <p:spPr bwMode="auto">
          <a:xfrm>
            <a:off x="1371600" y="2895600"/>
            <a:ext cx="6122655" cy="3581400"/>
          </a:xfrm>
          <a:prstGeom prst="rect">
            <a:avLst/>
          </a:prstGeom>
          <a:noFill/>
        </p:spPr>
      </p:pic>
    </p:spTree>
    <p:extLst>
      <p:ext uri="{BB962C8B-B14F-4D97-AF65-F5344CB8AC3E}">
        <p14:creationId xmlns:p14="http://schemas.microsoft.com/office/powerpoint/2010/main" xmlns="" val="354095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Partes de la impresora:</a:t>
            </a:r>
            <a:r>
              <a:rPr lang="es-ES" dirty="0"/>
              <a:t/>
            </a:r>
            <a:br>
              <a:rPr lang="es-ES" dirty="0"/>
            </a:br>
            <a:endParaRPr lang="es-ES" dirty="0"/>
          </a:p>
        </p:txBody>
      </p:sp>
      <p:pic>
        <p:nvPicPr>
          <p:cNvPr id="4" name="3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429000"/>
            <a:ext cx="3124200" cy="2438400"/>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2362200"/>
            <a:ext cx="3886200" cy="2905125"/>
          </a:xfrm>
          <a:prstGeom prst="rect">
            <a:avLst/>
          </a:prstGeom>
          <a:noFill/>
          <a:ln>
            <a:noFill/>
          </a:ln>
        </p:spPr>
      </p:pic>
      <p:sp>
        <p:nvSpPr>
          <p:cNvPr id="6" name="5 Rectángulo"/>
          <p:cNvSpPr/>
          <p:nvPr/>
        </p:nvSpPr>
        <p:spPr>
          <a:xfrm>
            <a:off x="762000" y="1264199"/>
            <a:ext cx="6848901" cy="1477328"/>
          </a:xfrm>
          <a:prstGeom prst="rect">
            <a:avLst/>
          </a:prstGeom>
        </p:spPr>
        <p:txBody>
          <a:bodyPr wrap="square">
            <a:spAutoFit/>
          </a:bodyPr>
          <a:lstStyle/>
          <a:p>
            <a:r>
              <a:rPr lang="es-ES" dirty="0"/>
              <a:t>1. Soporte del </a:t>
            </a:r>
            <a:r>
              <a:rPr lang="es-ES" dirty="0" smtClean="0"/>
              <a:t>papel</a:t>
            </a:r>
          </a:p>
          <a:p>
            <a:r>
              <a:rPr lang="es-ES" dirty="0" smtClean="0"/>
              <a:t>2</a:t>
            </a:r>
            <a:r>
              <a:rPr lang="es-ES" dirty="0"/>
              <a:t>. Guías </a:t>
            </a:r>
            <a:r>
              <a:rPr lang="es-ES" dirty="0" smtClean="0"/>
              <a:t>laterales</a:t>
            </a:r>
          </a:p>
          <a:p>
            <a:r>
              <a:rPr lang="es-ES" dirty="0" smtClean="0"/>
              <a:t>3</a:t>
            </a:r>
            <a:r>
              <a:rPr lang="es-ES" dirty="0"/>
              <a:t>. Cubierta de la </a:t>
            </a:r>
            <a:r>
              <a:rPr lang="es-ES" dirty="0" smtClean="0"/>
              <a:t>impresora</a:t>
            </a:r>
          </a:p>
          <a:p>
            <a:r>
              <a:rPr lang="es-ES" dirty="0" smtClean="0"/>
              <a:t>4</a:t>
            </a:r>
            <a:r>
              <a:rPr lang="es-ES" dirty="0"/>
              <a:t>. Alimentador de </a:t>
            </a:r>
            <a:r>
              <a:rPr lang="es-ES" dirty="0" smtClean="0"/>
              <a:t>hojas</a:t>
            </a:r>
          </a:p>
          <a:p>
            <a:r>
              <a:rPr lang="es-ES" dirty="0" smtClean="0"/>
              <a:t>5</a:t>
            </a:r>
            <a:r>
              <a:rPr lang="es-ES" dirty="0"/>
              <a:t>. Bandeja de </a:t>
            </a:r>
            <a:r>
              <a:rPr lang="es-ES" dirty="0" smtClean="0"/>
              <a:t>salida</a:t>
            </a:r>
            <a:endParaRPr lang="es-ES" dirty="0" smtClean="0"/>
          </a:p>
        </p:txBody>
      </p:sp>
      <p:sp>
        <p:nvSpPr>
          <p:cNvPr id="7" name="6 Rectángulo"/>
          <p:cNvSpPr/>
          <p:nvPr/>
        </p:nvSpPr>
        <p:spPr>
          <a:xfrm>
            <a:off x="4191000" y="1295400"/>
            <a:ext cx="4572000" cy="646331"/>
          </a:xfrm>
          <a:prstGeom prst="rect">
            <a:avLst/>
          </a:prstGeom>
        </p:spPr>
        <p:txBody>
          <a:bodyPr>
            <a:spAutoFit/>
          </a:bodyPr>
          <a:lstStyle/>
          <a:p>
            <a:r>
              <a:rPr lang="es-ES" dirty="0" smtClean="0"/>
              <a:t>6. Abrazaderas del cartucho de tinta </a:t>
            </a:r>
          </a:p>
          <a:p>
            <a:r>
              <a:rPr lang="es-ES" dirty="0" smtClean="0"/>
              <a:t>7. Cabezal de impresión</a:t>
            </a:r>
            <a:endParaRPr lang="es-ES" dirty="0"/>
          </a:p>
        </p:txBody>
      </p:sp>
    </p:spTree>
    <p:extLst>
      <p:ext uri="{BB962C8B-B14F-4D97-AF65-F5344CB8AC3E}">
        <p14:creationId xmlns:p14="http://schemas.microsoft.com/office/powerpoint/2010/main" xmlns="" val="112527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5800" y="685800"/>
            <a:ext cx="7520940" cy="548640"/>
          </a:xfrm>
        </p:spPr>
        <p:txBody>
          <a:bodyPr/>
          <a:lstStyle/>
          <a:p>
            <a:r>
              <a:rPr lang="es-ES" b="1" dirty="0" smtClean="0"/>
              <a:t>Historia de las impresoras</a:t>
            </a:r>
            <a:r>
              <a:rPr lang="es-ES" dirty="0"/>
              <a:t/>
            </a:r>
            <a:br>
              <a:rPr lang="es-ES" dirty="0"/>
            </a:br>
            <a:endParaRPr lang="es-ES" dirty="0"/>
          </a:p>
        </p:txBody>
      </p:sp>
      <p:sp>
        <p:nvSpPr>
          <p:cNvPr id="5" name="4 Rectángulo"/>
          <p:cNvSpPr/>
          <p:nvPr/>
        </p:nvSpPr>
        <p:spPr>
          <a:xfrm>
            <a:off x="457200" y="1676400"/>
            <a:ext cx="4572000" cy="1477328"/>
          </a:xfrm>
          <a:prstGeom prst="rect">
            <a:avLst/>
          </a:prstGeom>
        </p:spPr>
        <p:txBody>
          <a:bodyPr>
            <a:spAutoFit/>
          </a:bodyPr>
          <a:lstStyle/>
          <a:p>
            <a:r>
              <a:rPr lang="es-ES" dirty="0"/>
              <a:t>-La primera impresora eléctrica llega en 1950. Esta trabajaba con una computadora específica y tenía tipos para cada una de las letras y números, por lo cual únicamente imprimía texto</a:t>
            </a:r>
          </a:p>
        </p:txBody>
      </p:sp>
      <p:pic>
        <p:nvPicPr>
          <p:cNvPr id="6" name="5 Imagen" descr="http://1.bp.blogspot.com/-IFlcoRACZao/UZLtYojMOfI/AAAAAAAAAbI/_VN6pxWz0Ss/s320/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3429000"/>
            <a:ext cx="4038600" cy="2895600"/>
          </a:xfrm>
          <a:prstGeom prst="rect">
            <a:avLst/>
          </a:prstGeom>
          <a:noFill/>
          <a:ln>
            <a:noFill/>
          </a:ln>
        </p:spPr>
      </p:pic>
    </p:spTree>
    <p:extLst>
      <p:ext uri="{BB962C8B-B14F-4D97-AF65-F5344CB8AC3E}">
        <p14:creationId xmlns:p14="http://schemas.microsoft.com/office/powerpoint/2010/main" xmlns="" val="258049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685800"/>
            <a:ext cx="7520940" cy="3579849"/>
          </a:xfrm>
        </p:spPr>
        <p:txBody>
          <a:bodyPr/>
          <a:lstStyle/>
          <a:p>
            <a:r>
              <a:rPr lang="es-ES" b="0" dirty="0"/>
              <a:t>-En 1953 Remington-Rand crea la primera impresora de alta velocidad llamada UUNIVAC high Speed Printer. Esta produce 600 líneas de texto por minuto.</a:t>
            </a:r>
          </a:p>
          <a:p>
            <a:r>
              <a:rPr lang="es-ES" b="0" dirty="0"/>
              <a:t>-En 1957 IBM ofrece al mercado la primera impresora de matriz de punto. Es un tipo de impresora que contiene una cabeza de impresión que se desplaza de izquierda a derecha sobre la página, imprimiendo por impacto, oprimiendo una cinta de tinta contra el papel. Al igual que su predecesora imprime solo texto.</a:t>
            </a:r>
          </a:p>
        </p:txBody>
      </p:sp>
      <p:pic>
        <p:nvPicPr>
          <p:cNvPr id="4" name="3 Imagen" descr="http://3.bp.blogspot.com/-wzPy-dbLVr8/UZL014eF3UI/AAAAAAAAAbs/p2gtgYo1Msw/s320/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2895600"/>
            <a:ext cx="4876800" cy="3048000"/>
          </a:xfrm>
          <a:prstGeom prst="rect">
            <a:avLst/>
          </a:prstGeom>
          <a:noFill/>
          <a:ln>
            <a:noFill/>
          </a:ln>
        </p:spPr>
      </p:pic>
    </p:spTree>
    <p:extLst>
      <p:ext uri="{BB962C8B-B14F-4D97-AF65-F5344CB8AC3E}">
        <p14:creationId xmlns:p14="http://schemas.microsoft.com/office/powerpoint/2010/main" xmlns="" val="201508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5800" y="533400"/>
            <a:ext cx="6477000" cy="2585323"/>
          </a:xfrm>
          <a:prstGeom prst="rect">
            <a:avLst/>
          </a:prstGeom>
        </p:spPr>
        <p:txBody>
          <a:bodyPr wrap="square">
            <a:spAutoFit/>
          </a:bodyPr>
          <a:lstStyle/>
          <a:p>
            <a:r>
              <a:rPr lang="es-ES" dirty="0"/>
              <a:t>-En 1968 EPSON creó la primera mini impresora.</a:t>
            </a:r>
          </a:p>
          <a:p>
            <a:r>
              <a:rPr lang="es-ES" dirty="0"/>
              <a:t>Durante los años 70 se crearon distintos modelos de impresoras no muy distintos de los creados durante los años 60.  Entre ellos están el Centronics Model 101(1970) y el Modelo IBM 3211(1970). La novedad fue la creación de las primeras impresoras láser. La primera impresora láser fue creada por Gary Starkweather en 1971, la Xerox 9700 (puesta en venta en 1977), basándose en el proceso de impresión en seco llamado electrofotográfica descubierto por Chester Carlson.</a:t>
            </a:r>
          </a:p>
        </p:txBody>
      </p:sp>
      <p:pic>
        <p:nvPicPr>
          <p:cNvPr id="5" name="4 Imagen" descr="http://3.bp.blogspot.com/-aiIVLXpkj80/UZVjMGuR-CI/AAAAAAAAAeU/nUb5VQvAlWA/s320/19.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3352800"/>
            <a:ext cx="5486400" cy="2895600"/>
          </a:xfrm>
          <a:prstGeom prst="rect">
            <a:avLst/>
          </a:prstGeom>
          <a:noFill/>
          <a:ln>
            <a:noFill/>
          </a:ln>
        </p:spPr>
      </p:pic>
    </p:spTree>
    <p:extLst>
      <p:ext uri="{BB962C8B-B14F-4D97-AF65-F5344CB8AC3E}">
        <p14:creationId xmlns:p14="http://schemas.microsoft.com/office/powerpoint/2010/main" xmlns="" val="230841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5800" y="381000"/>
            <a:ext cx="7391400" cy="646331"/>
          </a:xfrm>
          <a:prstGeom prst="rect">
            <a:avLst/>
          </a:prstGeom>
        </p:spPr>
        <p:txBody>
          <a:bodyPr wrap="square">
            <a:spAutoFit/>
          </a:bodyPr>
          <a:lstStyle/>
          <a:p>
            <a:r>
              <a:rPr lang="es-ES" dirty="0"/>
              <a:t>-En 1976, la empresa Hewlett Packard creo la primera impresora de inyección de tinta, pero solo fue hasta 1988 cuando se puso en venta. </a:t>
            </a:r>
          </a:p>
        </p:txBody>
      </p:sp>
      <p:sp>
        <p:nvSpPr>
          <p:cNvPr id="5" name="4 Rectángulo"/>
          <p:cNvSpPr/>
          <p:nvPr/>
        </p:nvSpPr>
        <p:spPr>
          <a:xfrm>
            <a:off x="743802" y="1290935"/>
            <a:ext cx="6876197" cy="646331"/>
          </a:xfrm>
          <a:prstGeom prst="rect">
            <a:avLst/>
          </a:prstGeom>
        </p:spPr>
        <p:txBody>
          <a:bodyPr wrap="square">
            <a:spAutoFit/>
          </a:bodyPr>
          <a:lstStyle/>
          <a:p>
            <a:r>
              <a:rPr lang="es-ES" dirty="0"/>
              <a:t>-En 1978 se crea la impresora de margarita, que únicamente podía escribir letras y números.</a:t>
            </a:r>
          </a:p>
        </p:txBody>
      </p:sp>
      <p:sp>
        <p:nvSpPr>
          <p:cNvPr id="6" name="5 Rectángulo"/>
          <p:cNvSpPr/>
          <p:nvPr/>
        </p:nvSpPr>
        <p:spPr>
          <a:xfrm>
            <a:off x="747215" y="2133600"/>
            <a:ext cx="6872784" cy="646331"/>
          </a:xfrm>
          <a:prstGeom prst="rect">
            <a:avLst/>
          </a:prstGeom>
        </p:spPr>
        <p:txBody>
          <a:bodyPr wrap="square">
            <a:spAutoFit/>
          </a:bodyPr>
          <a:lstStyle/>
          <a:p>
            <a:r>
              <a:rPr lang="es-ES" dirty="0"/>
              <a:t>Nos introdujimos  ahora a los años 80 donde se crea la primera impresora capaz de imprimir tanto texto como imágenes.</a:t>
            </a:r>
          </a:p>
        </p:txBody>
      </p:sp>
      <p:sp>
        <p:nvSpPr>
          <p:cNvPr id="7" name="6 Rectángulo"/>
          <p:cNvSpPr/>
          <p:nvPr/>
        </p:nvSpPr>
        <p:spPr>
          <a:xfrm>
            <a:off x="685800" y="2875002"/>
            <a:ext cx="5562600" cy="1754326"/>
          </a:xfrm>
          <a:prstGeom prst="rect">
            <a:avLst/>
          </a:prstGeom>
        </p:spPr>
        <p:txBody>
          <a:bodyPr wrap="square">
            <a:spAutoFit/>
          </a:bodyPr>
          <a:lstStyle/>
          <a:p>
            <a:r>
              <a:rPr lang="es-ES" dirty="0"/>
              <a:t>Pasamos a los años 90 donde con evolución de la tecnología hay un avance considerable de las impresoras. La calidad de imagen aumenta considerablemente, se crea también la primera impresora con conexión a la red y se crean impresoras con ahorro de energía.</a:t>
            </a:r>
          </a:p>
        </p:txBody>
      </p:sp>
      <p:pic>
        <p:nvPicPr>
          <p:cNvPr id="8" name="7 Imagen" descr="http://2.bp.blogspot.com/-28LADtbbVPw/UZWn2QuLZTI/AAAAAAAAAf8/5B1yKP3ECGk/s320/34.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4343400"/>
            <a:ext cx="4191000" cy="2362200"/>
          </a:xfrm>
          <a:prstGeom prst="rect">
            <a:avLst/>
          </a:prstGeom>
          <a:noFill/>
          <a:ln>
            <a:noFill/>
          </a:ln>
        </p:spPr>
      </p:pic>
    </p:spTree>
    <p:extLst>
      <p:ext uri="{BB962C8B-B14F-4D97-AF65-F5344CB8AC3E}">
        <p14:creationId xmlns:p14="http://schemas.microsoft.com/office/powerpoint/2010/main" xmlns="" val="289426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38200" y="585592"/>
            <a:ext cx="6858000" cy="1754326"/>
          </a:xfrm>
          <a:prstGeom prst="rect">
            <a:avLst/>
          </a:prstGeom>
        </p:spPr>
        <p:txBody>
          <a:bodyPr wrap="square">
            <a:spAutoFit/>
          </a:bodyPr>
          <a:lstStyle/>
          <a:p>
            <a:r>
              <a:rPr lang="es-ES" dirty="0"/>
              <a:t>Ya en los años 2000 HP lanzo el primer driver de impresión universal permitiendo a los usuarios y al departamento de TI gestionar de forma mas eficaz sus flotas de impresoras.</a:t>
            </a:r>
          </a:p>
          <a:p>
            <a:r>
              <a:rPr lang="es-ES" dirty="0"/>
              <a:t>En la actualidad podemos apreciar la  impresora 3D</a:t>
            </a:r>
            <a:r>
              <a:rPr lang="es-ES" b="1" dirty="0"/>
              <a:t>,</a:t>
            </a:r>
            <a:r>
              <a:rPr lang="es-ES" dirty="0"/>
              <a:t> una máquina capaz de realizar "impresiones" de diseños en 3D creando piezas o maquetas volumétricas a partir de un diseño hecho por ordenador.</a:t>
            </a:r>
          </a:p>
        </p:txBody>
      </p:sp>
      <p:pic>
        <p:nvPicPr>
          <p:cNvPr id="5" name="4 Imagen" descr="http://www.elpais.com.uy/files/article_main/uploads/2013/05/05/5186af221e55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667000"/>
            <a:ext cx="6248400" cy="3657600"/>
          </a:xfrm>
          <a:prstGeom prst="rect">
            <a:avLst/>
          </a:prstGeom>
          <a:noFill/>
          <a:ln>
            <a:noFill/>
          </a:ln>
        </p:spPr>
      </p:pic>
    </p:spTree>
    <p:extLst>
      <p:ext uri="{BB962C8B-B14F-4D97-AF65-F5344CB8AC3E}">
        <p14:creationId xmlns:p14="http://schemas.microsoft.com/office/powerpoint/2010/main" xmlns="" val="394166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SUS </a:t>
            </a:r>
            <a:r>
              <a:rPr lang="es-CL" dirty="0" smtClean="0"/>
              <a:t>tecnologías</a:t>
            </a:r>
            <a:endParaRPr lang="es-ES" dirty="0"/>
          </a:p>
        </p:txBody>
      </p:sp>
      <p:sp>
        <p:nvSpPr>
          <p:cNvPr id="4" name="3 Rectángulo"/>
          <p:cNvSpPr/>
          <p:nvPr/>
        </p:nvSpPr>
        <p:spPr>
          <a:xfrm>
            <a:off x="457200" y="990600"/>
            <a:ext cx="7239000" cy="2585323"/>
          </a:xfrm>
          <a:prstGeom prst="rect">
            <a:avLst/>
          </a:prstGeom>
        </p:spPr>
        <p:txBody>
          <a:bodyPr wrap="square">
            <a:spAutoFit/>
          </a:bodyPr>
          <a:lstStyle/>
          <a:p>
            <a:r>
              <a:rPr lang="es-ES" b="1" dirty="0"/>
              <a:t>Tóner</a:t>
            </a:r>
          </a:p>
          <a:p>
            <a:r>
              <a:rPr lang="es-ES" dirty="0"/>
              <a:t> Las impresoras de láser e impresoras térmicas utilizan este método para adherir tóner al medio. Trabajan utilizando el principio de </a:t>
            </a:r>
            <a:r>
              <a:rPr lang="es-ES" i="1" dirty="0"/>
              <a:t>Xerografía que  es un proceso de impresión que emplea electroestática en seco para la impresión de documentos</a:t>
            </a:r>
            <a:r>
              <a:rPr lang="es-ES" b="1" dirty="0"/>
              <a:t>.</a:t>
            </a:r>
            <a:r>
              <a:rPr lang="es-ES" dirty="0"/>
              <a:t> Este método está funcionando en la mayoría de las fotocopiadoras: adhiriendo tóner a un tambor de impresión sensible a la luz, y utilizando electricidad estática para transferir el tóner al medio de impresión al cual se une gracias al calor y la presión.</a:t>
            </a:r>
            <a:endParaRPr lang="es-ES"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2675" y="3407391"/>
            <a:ext cx="42672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32846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141</TotalTime>
  <Words>850</Words>
  <Application>Microsoft Office PowerPoint</Application>
  <PresentationFormat>Presentación en pantalla (4:3)</PresentationFormat>
  <Paragraphs>70</Paragraphs>
  <Slides>19</Slides>
  <Notes>4</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Ángulos</vt:lpstr>
      <vt:lpstr>Diapositiva 1</vt:lpstr>
      <vt:lpstr>La impresora </vt:lpstr>
      <vt:lpstr>Partes de la impresora: </vt:lpstr>
      <vt:lpstr>Historia de las impresoras </vt:lpstr>
      <vt:lpstr>Diapositiva 5</vt:lpstr>
      <vt:lpstr>Diapositiva 6</vt:lpstr>
      <vt:lpstr>Diapositiva 7</vt:lpstr>
      <vt:lpstr>Diapositiva 8</vt:lpstr>
      <vt:lpstr>SUS tecnologías</vt:lpstr>
      <vt:lpstr> Las impresoras de inyección de tinta rocían hacia el medio cantidades muy pequeñas de tinta, usualmente unos pico litros. Consisten en inyectores que producen burbujas muy pequeñas de tinta que se convierten en pequeñísimas gotitas de tinta. Los puntos formados son el tamaño de los pequeños pixeles. </vt:lpstr>
      <vt:lpstr>IMpacto</vt:lpstr>
      <vt:lpstr>Matriz de punto </vt:lpstr>
      <vt:lpstr>Sublimacion de tinta</vt:lpstr>
      <vt:lpstr>Tipo de impresora</vt:lpstr>
      <vt:lpstr>Comparación de precios </vt:lpstr>
      <vt:lpstr>Impresoras a tinta Epson y HP: </vt:lpstr>
      <vt:lpstr>Impresoras multifuncionales Epson y HP:  </vt:lpstr>
      <vt:lpstr>Conclusiones y Recomendaciones </vt:lpstr>
      <vt:lpstr>Diapositiva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Ignacio Del Rio Catalan</dc:creator>
  <cp:lastModifiedBy>HP</cp:lastModifiedBy>
  <cp:revision>13</cp:revision>
  <dcterms:created xsi:type="dcterms:W3CDTF">2013-10-15T21:46:46Z</dcterms:created>
  <dcterms:modified xsi:type="dcterms:W3CDTF">2013-10-16T00:16:13Z</dcterms:modified>
</cp:coreProperties>
</file>